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57"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C1B7"/>
    <a:srgbClr val="B27A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163" d="100"/>
          <a:sy n="163" d="100"/>
        </p:scale>
        <p:origin x="12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51A6-8B09-4290-BD72-0477351542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FC923D-EB87-48D9-A981-F9B4D3085D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A2ABBB-6AEB-46B2-BBA6-2D0E21077930}"/>
              </a:ext>
            </a:extLst>
          </p:cNvPr>
          <p:cNvSpPr>
            <a:spLocks noGrp="1"/>
          </p:cNvSpPr>
          <p:nvPr>
            <p:ph type="dt" sz="half" idx="10"/>
          </p:nvPr>
        </p:nvSpPr>
        <p:spPr/>
        <p:txBody>
          <a:bodyPr/>
          <a:lstStyle/>
          <a:p>
            <a:fld id="{FEA1BFE3-259F-46D8-AA76-CBBDD7E783B4}" type="datetimeFigureOut">
              <a:rPr lang="en-US" smtClean="0"/>
              <a:t>3/27/2026</a:t>
            </a:fld>
            <a:endParaRPr lang="en-US"/>
          </a:p>
        </p:txBody>
      </p:sp>
      <p:sp>
        <p:nvSpPr>
          <p:cNvPr id="5" name="Footer Placeholder 4">
            <a:extLst>
              <a:ext uri="{FF2B5EF4-FFF2-40B4-BE49-F238E27FC236}">
                <a16:creationId xmlns:a16="http://schemas.microsoft.com/office/drawing/2014/main" id="{D4704C0C-A4A5-465A-A5B1-8F440C92C1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3AF20-A1B4-4B48-986B-23FFFB43F5AE}"/>
              </a:ext>
            </a:extLst>
          </p:cNvPr>
          <p:cNvSpPr>
            <a:spLocks noGrp="1"/>
          </p:cNvSpPr>
          <p:nvPr>
            <p:ph type="sldNum" sz="quarter" idx="12"/>
          </p:nvPr>
        </p:nvSpPr>
        <p:spPr/>
        <p:txBody>
          <a:bodyPr/>
          <a:lstStyle/>
          <a:p>
            <a:fld id="{EBA18A99-4315-4907-9401-CF9283AEBC7D}" type="slidenum">
              <a:rPr lang="en-US" smtClean="0"/>
              <a:t>‹#›</a:t>
            </a:fld>
            <a:endParaRPr lang="en-US"/>
          </a:p>
        </p:txBody>
      </p:sp>
    </p:spTree>
    <p:extLst>
      <p:ext uri="{BB962C8B-B14F-4D97-AF65-F5344CB8AC3E}">
        <p14:creationId xmlns:p14="http://schemas.microsoft.com/office/powerpoint/2010/main" val="530412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BDF6-5BBC-4B5D-A5AC-C2482636EE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EC681C-7F48-470C-8EA3-819A35BB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0D2D8-780A-4E4F-B94A-1840D0BC20AD}"/>
              </a:ext>
            </a:extLst>
          </p:cNvPr>
          <p:cNvSpPr>
            <a:spLocks noGrp="1"/>
          </p:cNvSpPr>
          <p:nvPr>
            <p:ph type="dt" sz="half" idx="10"/>
          </p:nvPr>
        </p:nvSpPr>
        <p:spPr/>
        <p:txBody>
          <a:bodyPr/>
          <a:lstStyle/>
          <a:p>
            <a:fld id="{FEA1BFE3-259F-46D8-AA76-CBBDD7E783B4}" type="datetimeFigureOut">
              <a:rPr lang="en-US" smtClean="0"/>
              <a:t>3/27/2026</a:t>
            </a:fld>
            <a:endParaRPr lang="en-US"/>
          </a:p>
        </p:txBody>
      </p:sp>
      <p:sp>
        <p:nvSpPr>
          <p:cNvPr id="5" name="Footer Placeholder 4">
            <a:extLst>
              <a:ext uri="{FF2B5EF4-FFF2-40B4-BE49-F238E27FC236}">
                <a16:creationId xmlns:a16="http://schemas.microsoft.com/office/drawing/2014/main" id="{926D1BA8-2F4C-4314-B278-0D04DE693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1EA87C-F69B-49DE-ACBD-3B22052969E5}"/>
              </a:ext>
            </a:extLst>
          </p:cNvPr>
          <p:cNvSpPr>
            <a:spLocks noGrp="1"/>
          </p:cNvSpPr>
          <p:nvPr>
            <p:ph type="sldNum" sz="quarter" idx="12"/>
          </p:nvPr>
        </p:nvSpPr>
        <p:spPr/>
        <p:txBody>
          <a:bodyPr/>
          <a:lstStyle/>
          <a:p>
            <a:fld id="{EBA18A99-4315-4907-9401-CF9283AEBC7D}" type="slidenum">
              <a:rPr lang="en-US" smtClean="0"/>
              <a:t>‹#›</a:t>
            </a:fld>
            <a:endParaRPr lang="en-US"/>
          </a:p>
        </p:txBody>
      </p:sp>
    </p:spTree>
    <p:extLst>
      <p:ext uri="{BB962C8B-B14F-4D97-AF65-F5344CB8AC3E}">
        <p14:creationId xmlns:p14="http://schemas.microsoft.com/office/powerpoint/2010/main" val="2073835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D19BDA-13C8-44D8-BFBA-C30B0196C7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ABB47-760E-47AC-A3BF-828704AA06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F9143-D68B-4A06-9AFD-375A482C69E1}"/>
              </a:ext>
            </a:extLst>
          </p:cNvPr>
          <p:cNvSpPr>
            <a:spLocks noGrp="1"/>
          </p:cNvSpPr>
          <p:nvPr>
            <p:ph type="dt" sz="half" idx="10"/>
          </p:nvPr>
        </p:nvSpPr>
        <p:spPr/>
        <p:txBody>
          <a:bodyPr/>
          <a:lstStyle/>
          <a:p>
            <a:fld id="{FEA1BFE3-259F-46D8-AA76-CBBDD7E783B4}" type="datetimeFigureOut">
              <a:rPr lang="en-US" smtClean="0"/>
              <a:t>3/27/2026</a:t>
            </a:fld>
            <a:endParaRPr lang="en-US"/>
          </a:p>
        </p:txBody>
      </p:sp>
      <p:sp>
        <p:nvSpPr>
          <p:cNvPr id="5" name="Footer Placeholder 4">
            <a:extLst>
              <a:ext uri="{FF2B5EF4-FFF2-40B4-BE49-F238E27FC236}">
                <a16:creationId xmlns:a16="http://schemas.microsoft.com/office/drawing/2014/main" id="{34C600E5-8947-4B82-9940-C77230E8B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5228A-1C5A-457C-83D8-E3E8E825E408}"/>
              </a:ext>
            </a:extLst>
          </p:cNvPr>
          <p:cNvSpPr>
            <a:spLocks noGrp="1"/>
          </p:cNvSpPr>
          <p:nvPr>
            <p:ph type="sldNum" sz="quarter" idx="12"/>
          </p:nvPr>
        </p:nvSpPr>
        <p:spPr/>
        <p:txBody>
          <a:bodyPr/>
          <a:lstStyle/>
          <a:p>
            <a:fld id="{EBA18A99-4315-4907-9401-CF9283AEBC7D}" type="slidenum">
              <a:rPr lang="en-US" smtClean="0"/>
              <a:t>‹#›</a:t>
            </a:fld>
            <a:endParaRPr lang="en-US"/>
          </a:p>
        </p:txBody>
      </p:sp>
    </p:spTree>
    <p:extLst>
      <p:ext uri="{BB962C8B-B14F-4D97-AF65-F5344CB8AC3E}">
        <p14:creationId xmlns:p14="http://schemas.microsoft.com/office/powerpoint/2010/main" val="2986014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D060C-0059-4A9E-831F-57A985447F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4BFFC7-431D-41BE-9B70-F665529A16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45D3F-313E-40CF-B987-D53B3F2865F3}"/>
              </a:ext>
            </a:extLst>
          </p:cNvPr>
          <p:cNvSpPr>
            <a:spLocks noGrp="1"/>
          </p:cNvSpPr>
          <p:nvPr>
            <p:ph type="dt" sz="half" idx="10"/>
          </p:nvPr>
        </p:nvSpPr>
        <p:spPr/>
        <p:txBody>
          <a:bodyPr/>
          <a:lstStyle/>
          <a:p>
            <a:fld id="{FEA1BFE3-259F-46D8-AA76-CBBDD7E783B4}" type="datetimeFigureOut">
              <a:rPr lang="en-US" smtClean="0"/>
              <a:t>3/27/2026</a:t>
            </a:fld>
            <a:endParaRPr lang="en-US"/>
          </a:p>
        </p:txBody>
      </p:sp>
      <p:sp>
        <p:nvSpPr>
          <p:cNvPr id="5" name="Footer Placeholder 4">
            <a:extLst>
              <a:ext uri="{FF2B5EF4-FFF2-40B4-BE49-F238E27FC236}">
                <a16:creationId xmlns:a16="http://schemas.microsoft.com/office/drawing/2014/main" id="{B7D60CC1-9D58-473B-B904-74D1ACB5B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7109C-2C21-4C00-A04D-D1205F4F459D}"/>
              </a:ext>
            </a:extLst>
          </p:cNvPr>
          <p:cNvSpPr>
            <a:spLocks noGrp="1"/>
          </p:cNvSpPr>
          <p:nvPr>
            <p:ph type="sldNum" sz="quarter" idx="12"/>
          </p:nvPr>
        </p:nvSpPr>
        <p:spPr/>
        <p:txBody>
          <a:bodyPr/>
          <a:lstStyle/>
          <a:p>
            <a:fld id="{EBA18A99-4315-4907-9401-CF9283AEBC7D}" type="slidenum">
              <a:rPr lang="en-US" smtClean="0"/>
              <a:t>‹#›</a:t>
            </a:fld>
            <a:endParaRPr lang="en-US"/>
          </a:p>
        </p:txBody>
      </p:sp>
    </p:spTree>
    <p:extLst>
      <p:ext uri="{BB962C8B-B14F-4D97-AF65-F5344CB8AC3E}">
        <p14:creationId xmlns:p14="http://schemas.microsoft.com/office/powerpoint/2010/main" val="91360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1A8D1-EFBD-4B8E-9223-84845B887F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86AB07-034D-41F8-831F-9ECC86FD83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E082A-11EA-4EC1-BF9A-B67EC32CFF8C}"/>
              </a:ext>
            </a:extLst>
          </p:cNvPr>
          <p:cNvSpPr>
            <a:spLocks noGrp="1"/>
          </p:cNvSpPr>
          <p:nvPr>
            <p:ph type="dt" sz="half" idx="10"/>
          </p:nvPr>
        </p:nvSpPr>
        <p:spPr/>
        <p:txBody>
          <a:bodyPr/>
          <a:lstStyle/>
          <a:p>
            <a:fld id="{FEA1BFE3-259F-46D8-AA76-CBBDD7E783B4}" type="datetimeFigureOut">
              <a:rPr lang="en-US" smtClean="0"/>
              <a:t>3/27/2026</a:t>
            </a:fld>
            <a:endParaRPr lang="en-US"/>
          </a:p>
        </p:txBody>
      </p:sp>
      <p:sp>
        <p:nvSpPr>
          <p:cNvPr id="5" name="Footer Placeholder 4">
            <a:extLst>
              <a:ext uri="{FF2B5EF4-FFF2-40B4-BE49-F238E27FC236}">
                <a16:creationId xmlns:a16="http://schemas.microsoft.com/office/drawing/2014/main" id="{DD14C8E4-CC9F-424E-9D77-86B1E95B4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490186-E99F-4A65-9385-570CFE0B0720}"/>
              </a:ext>
            </a:extLst>
          </p:cNvPr>
          <p:cNvSpPr>
            <a:spLocks noGrp="1"/>
          </p:cNvSpPr>
          <p:nvPr>
            <p:ph type="sldNum" sz="quarter" idx="12"/>
          </p:nvPr>
        </p:nvSpPr>
        <p:spPr/>
        <p:txBody>
          <a:bodyPr/>
          <a:lstStyle/>
          <a:p>
            <a:fld id="{EBA18A99-4315-4907-9401-CF9283AEBC7D}" type="slidenum">
              <a:rPr lang="en-US" smtClean="0"/>
              <a:t>‹#›</a:t>
            </a:fld>
            <a:endParaRPr lang="en-US"/>
          </a:p>
        </p:txBody>
      </p:sp>
    </p:spTree>
    <p:extLst>
      <p:ext uri="{BB962C8B-B14F-4D97-AF65-F5344CB8AC3E}">
        <p14:creationId xmlns:p14="http://schemas.microsoft.com/office/powerpoint/2010/main" val="3885372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A365-061D-4C46-A7D9-A15AB0C82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818DEF-C180-4830-B297-E1E7EF9519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1FBFD1-DCEA-4390-9045-DD7BB36C38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4FD807-B551-4665-8F90-CB9C64F038D6}"/>
              </a:ext>
            </a:extLst>
          </p:cNvPr>
          <p:cNvSpPr>
            <a:spLocks noGrp="1"/>
          </p:cNvSpPr>
          <p:nvPr>
            <p:ph type="dt" sz="half" idx="10"/>
          </p:nvPr>
        </p:nvSpPr>
        <p:spPr/>
        <p:txBody>
          <a:bodyPr/>
          <a:lstStyle/>
          <a:p>
            <a:fld id="{FEA1BFE3-259F-46D8-AA76-CBBDD7E783B4}" type="datetimeFigureOut">
              <a:rPr lang="en-US" smtClean="0"/>
              <a:t>3/27/2026</a:t>
            </a:fld>
            <a:endParaRPr lang="en-US"/>
          </a:p>
        </p:txBody>
      </p:sp>
      <p:sp>
        <p:nvSpPr>
          <p:cNvPr id="6" name="Footer Placeholder 5">
            <a:extLst>
              <a:ext uri="{FF2B5EF4-FFF2-40B4-BE49-F238E27FC236}">
                <a16:creationId xmlns:a16="http://schemas.microsoft.com/office/drawing/2014/main" id="{5C4B65BE-7401-4454-9FD8-1B6FE161AD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F63C3C-FDC3-43BF-966A-9816CAF7FE7A}"/>
              </a:ext>
            </a:extLst>
          </p:cNvPr>
          <p:cNvSpPr>
            <a:spLocks noGrp="1"/>
          </p:cNvSpPr>
          <p:nvPr>
            <p:ph type="sldNum" sz="quarter" idx="12"/>
          </p:nvPr>
        </p:nvSpPr>
        <p:spPr/>
        <p:txBody>
          <a:bodyPr/>
          <a:lstStyle/>
          <a:p>
            <a:fld id="{EBA18A99-4315-4907-9401-CF9283AEBC7D}" type="slidenum">
              <a:rPr lang="en-US" smtClean="0"/>
              <a:t>‹#›</a:t>
            </a:fld>
            <a:endParaRPr lang="en-US"/>
          </a:p>
        </p:txBody>
      </p:sp>
    </p:spTree>
    <p:extLst>
      <p:ext uri="{BB962C8B-B14F-4D97-AF65-F5344CB8AC3E}">
        <p14:creationId xmlns:p14="http://schemas.microsoft.com/office/powerpoint/2010/main" val="397324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6543B-5A1E-48D6-B3B5-25BC28502A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60D881-EE20-477B-9140-B6B7E7D28F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7C5814-ECCA-48ED-B708-DD8EA574ED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D2676C-0326-44A7-B9B4-13D8E62E37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D124BE-C083-4282-8D10-EA8D5E0EA8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944AF0-E07B-4184-A869-B0B377F294D7}"/>
              </a:ext>
            </a:extLst>
          </p:cNvPr>
          <p:cNvSpPr>
            <a:spLocks noGrp="1"/>
          </p:cNvSpPr>
          <p:nvPr>
            <p:ph type="dt" sz="half" idx="10"/>
          </p:nvPr>
        </p:nvSpPr>
        <p:spPr/>
        <p:txBody>
          <a:bodyPr/>
          <a:lstStyle/>
          <a:p>
            <a:fld id="{FEA1BFE3-259F-46D8-AA76-CBBDD7E783B4}" type="datetimeFigureOut">
              <a:rPr lang="en-US" smtClean="0"/>
              <a:t>3/27/2026</a:t>
            </a:fld>
            <a:endParaRPr lang="en-US"/>
          </a:p>
        </p:txBody>
      </p:sp>
      <p:sp>
        <p:nvSpPr>
          <p:cNvPr id="8" name="Footer Placeholder 7">
            <a:extLst>
              <a:ext uri="{FF2B5EF4-FFF2-40B4-BE49-F238E27FC236}">
                <a16:creationId xmlns:a16="http://schemas.microsoft.com/office/drawing/2014/main" id="{EB027C64-1755-46D6-9A0E-E230823BF2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BD65B2-D50C-44A3-BB47-D9758244184F}"/>
              </a:ext>
            </a:extLst>
          </p:cNvPr>
          <p:cNvSpPr>
            <a:spLocks noGrp="1"/>
          </p:cNvSpPr>
          <p:nvPr>
            <p:ph type="sldNum" sz="quarter" idx="12"/>
          </p:nvPr>
        </p:nvSpPr>
        <p:spPr/>
        <p:txBody>
          <a:bodyPr/>
          <a:lstStyle/>
          <a:p>
            <a:fld id="{EBA18A99-4315-4907-9401-CF9283AEBC7D}" type="slidenum">
              <a:rPr lang="en-US" smtClean="0"/>
              <a:t>‹#›</a:t>
            </a:fld>
            <a:endParaRPr lang="en-US"/>
          </a:p>
        </p:txBody>
      </p:sp>
    </p:spTree>
    <p:extLst>
      <p:ext uri="{BB962C8B-B14F-4D97-AF65-F5344CB8AC3E}">
        <p14:creationId xmlns:p14="http://schemas.microsoft.com/office/powerpoint/2010/main" val="3332658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83FC-A939-489A-9208-C51DC7EE86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1CBCD4-3529-45E6-95C4-E21901993BC3}"/>
              </a:ext>
            </a:extLst>
          </p:cNvPr>
          <p:cNvSpPr>
            <a:spLocks noGrp="1"/>
          </p:cNvSpPr>
          <p:nvPr>
            <p:ph type="dt" sz="half" idx="10"/>
          </p:nvPr>
        </p:nvSpPr>
        <p:spPr/>
        <p:txBody>
          <a:bodyPr/>
          <a:lstStyle/>
          <a:p>
            <a:fld id="{FEA1BFE3-259F-46D8-AA76-CBBDD7E783B4}" type="datetimeFigureOut">
              <a:rPr lang="en-US" smtClean="0"/>
              <a:t>3/27/2026</a:t>
            </a:fld>
            <a:endParaRPr lang="en-US"/>
          </a:p>
        </p:txBody>
      </p:sp>
      <p:sp>
        <p:nvSpPr>
          <p:cNvPr id="4" name="Footer Placeholder 3">
            <a:extLst>
              <a:ext uri="{FF2B5EF4-FFF2-40B4-BE49-F238E27FC236}">
                <a16:creationId xmlns:a16="http://schemas.microsoft.com/office/drawing/2014/main" id="{D9C777DA-7DBC-4D69-A363-C1B6DD132A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35C240-73C2-434C-8A73-FFE8B12BB8DD}"/>
              </a:ext>
            </a:extLst>
          </p:cNvPr>
          <p:cNvSpPr>
            <a:spLocks noGrp="1"/>
          </p:cNvSpPr>
          <p:nvPr>
            <p:ph type="sldNum" sz="quarter" idx="12"/>
          </p:nvPr>
        </p:nvSpPr>
        <p:spPr/>
        <p:txBody>
          <a:bodyPr/>
          <a:lstStyle/>
          <a:p>
            <a:fld id="{EBA18A99-4315-4907-9401-CF9283AEBC7D}" type="slidenum">
              <a:rPr lang="en-US" smtClean="0"/>
              <a:t>‹#›</a:t>
            </a:fld>
            <a:endParaRPr lang="en-US"/>
          </a:p>
        </p:txBody>
      </p:sp>
    </p:spTree>
    <p:extLst>
      <p:ext uri="{BB962C8B-B14F-4D97-AF65-F5344CB8AC3E}">
        <p14:creationId xmlns:p14="http://schemas.microsoft.com/office/powerpoint/2010/main" val="2122696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9C67AA-EDF5-42D5-A2E9-A07F0F76EC3C}"/>
              </a:ext>
            </a:extLst>
          </p:cNvPr>
          <p:cNvSpPr>
            <a:spLocks noGrp="1"/>
          </p:cNvSpPr>
          <p:nvPr>
            <p:ph type="dt" sz="half" idx="10"/>
          </p:nvPr>
        </p:nvSpPr>
        <p:spPr/>
        <p:txBody>
          <a:bodyPr/>
          <a:lstStyle/>
          <a:p>
            <a:fld id="{FEA1BFE3-259F-46D8-AA76-CBBDD7E783B4}" type="datetimeFigureOut">
              <a:rPr lang="en-US" smtClean="0"/>
              <a:t>3/27/2026</a:t>
            </a:fld>
            <a:endParaRPr lang="en-US"/>
          </a:p>
        </p:txBody>
      </p:sp>
      <p:sp>
        <p:nvSpPr>
          <p:cNvPr id="3" name="Footer Placeholder 2">
            <a:extLst>
              <a:ext uri="{FF2B5EF4-FFF2-40B4-BE49-F238E27FC236}">
                <a16:creationId xmlns:a16="http://schemas.microsoft.com/office/drawing/2014/main" id="{016E5050-0E5F-42B2-9BB1-A836BEE8C4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F10517-A14B-4925-A1E3-B1F1654C03C1}"/>
              </a:ext>
            </a:extLst>
          </p:cNvPr>
          <p:cNvSpPr>
            <a:spLocks noGrp="1"/>
          </p:cNvSpPr>
          <p:nvPr>
            <p:ph type="sldNum" sz="quarter" idx="12"/>
          </p:nvPr>
        </p:nvSpPr>
        <p:spPr/>
        <p:txBody>
          <a:bodyPr/>
          <a:lstStyle/>
          <a:p>
            <a:fld id="{EBA18A99-4315-4907-9401-CF9283AEBC7D}" type="slidenum">
              <a:rPr lang="en-US" smtClean="0"/>
              <a:t>‹#›</a:t>
            </a:fld>
            <a:endParaRPr lang="en-US"/>
          </a:p>
        </p:txBody>
      </p:sp>
      <p:sp>
        <p:nvSpPr>
          <p:cNvPr id="6" name="Picture Placeholder 5">
            <a:extLst>
              <a:ext uri="{FF2B5EF4-FFF2-40B4-BE49-F238E27FC236}">
                <a16:creationId xmlns:a16="http://schemas.microsoft.com/office/drawing/2014/main" id="{F092B3F5-CBB8-460B-8ABA-F643C64E40C0}"/>
              </a:ext>
            </a:extLst>
          </p:cNvPr>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146731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A39E-68F1-475B-BC7C-5B18D00702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CE7088-3ED3-4FB9-B5F8-0750D57E4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792695-2798-4E07-B3E3-F48EA4110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5F629-7EC6-4D5C-9BD8-3D5A606A42CB}"/>
              </a:ext>
            </a:extLst>
          </p:cNvPr>
          <p:cNvSpPr>
            <a:spLocks noGrp="1"/>
          </p:cNvSpPr>
          <p:nvPr>
            <p:ph type="dt" sz="half" idx="10"/>
          </p:nvPr>
        </p:nvSpPr>
        <p:spPr/>
        <p:txBody>
          <a:bodyPr/>
          <a:lstStyle/>
          <a:p>
            <a:fld id="{FEA1BFE3-259F-46D8-AA76-CBBDD7E783B4}" type="datetimeFigureOut">
              <a:rPr lang="en-US" smtClean="0"/>
              <a:t>3/27/2026</a:t>
            </a:fld>
            <a:endParaRPr lang="en-US"/>
          </a:p>
        </p:txBody>
      </p:sp>
      <p:sp>
        <p:nvSpPr>
          <p:cNvPr id="6" name="Footer Placeholder 5">
            <a:extLst>
              <a:ext uri="{FF2B5EF4-FFF2-40B4-BE49-F238E27FC236}">
                <a16:creationId xmlns:a16="http://schemas.microsoft.com/office/drawing/2014/main" id="{EC7EBE17-D75C-41A5-81DF-74378EF70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2099D-AF6B-494B-A52E-1C72A5243FE3}"/>
              </a:ext>
            </a:extLst>
          </p:cNvPr>
          <p:cNvSpPr>
            <a:spLocks noGrp="1"/>
          </p:cNvSpPr>
          <p:nvPr>
            <p:ph type="sldNum" sz="quarter" idx="12"/>
          </p:nvPr>
        </p:nvSpPr>
        <p:spPr/>
        <p:txBody>
          <a:bodyPr/>
          <a:lstStyle/>
          <a:p>
            <a:fld id="{EBA18A99-4315-4907-9401-CF9283AEBC7D}" type="slidenum">
              <a:rPr lang="en-US" smtClean="0"/>
              <a:t>‹#›</a:t>
            </a:fld>
            <a:endParaRPr lang="en-US"/>
          </a:p>
        </p:txBody>
      </p:sp>
    </p:spTree>
    <p:extLst>
      <p:ext uri="{BB962C8B-B14F-4D97-AF65-F5344CB8AC3E}">
        <p14:creationId xmlns:p14="http://schemas.microsoft.com/office/powerpoint/2010/main" val="320400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E12E-6C61-4351-BBAF-6B14FB7A1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3DDED8-7D6D-4FD4-B735-8DDE4550BC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9D064F-622F-401C-82A7-E70CA15F0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70DF5D-7728-4D6C-90E6-CE48BB161081}"/>
              </a:ext>
            </a:extLst>
          </p:cNvPr>
          <p:cNvSpPr>
            <a:spLocks noGrp="1"/>
          </p:cNvSpPr>
          <p:nvPr>
            <p:ph type="dt" sz="half" idx="10"/>
          </p:nvPr>
        </p:nvSpPr>
        <p:spPr/>
        <p:txBody>
          <a:bodyPr/>
          <a:lstStyle/>
          <a:p>
            <a:fld id="{FEA1BFE3-259F-46D8-AA76-CBBDD7E783B4}" type="datetimeFigureOut">
              <a:rPr lang="en-US" smtClean="0"/>
              <a:t>3/27/2026</a:t>
            </a:fld>
            <a:endParaRPr lang="en-US"/>
          </a:p>
        </p:txBody>
      </p:sp>
      <p:sp>
        <p:nvSpPr>
          <p:cNvPr id="6" name="Footer Placeholder 5">
            <a:extLst>
              <a:ext uri="{FF2B5EF4-FFF2-40B4-BE49-F238E27FC236}">
                <a16:creationId xmlns:a16="http://schemas.microsoft.com/office/drawing/2014/main" id="{AE880A26-AA32-4ED3-BBF2-9E968B1C4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2341A7-09FD-454D-A829-B37BCF4548FB}"/>
              </a:ext>
            </a:extLst>
          </p:cNvPr>
          <p:cNvSpPr>
            <a:spLocks noGrp="1"/>
          </p:cNvSpPr>
          <p:nvPr>
            <p:ph type="sldNum" sz="quarter" idx="12"/>
          </p:nvPr>
        </p:nvSpPr>
        <p:spPr/>
        <p:txBody>
          <a:bodyPr/>
          <a:lstStyle/>
          <a:p>
            <a:fld id="{EBA18A99-4315-4907-9401-CF9283AEBC7D}" type="slidenum">
              <a:rPr lang="en-US" smtClean="0"/>
              <a:t>‹#›</a:t>
            </a:fld>
            <a:endParaRPr lang="en-US"/>
          </a:p>
        </p:txBody>
      </p:sp>
    </p:spTree>
    <p:extLst>
      <p:ext uri="{BB962C8B-B14F-4D97-AF65-F5344CB8AC3E}">
        <p14:creationId xmlns:p14="http://schemas.microsoft.com/office/powerpoint/2010/main" val="86427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8A3FB7-121B-467E-AC14-871E37E6D1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B8BA92-B707-4C0A-BDF8-B9ED07707F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154E5-B683-493B-9C74-400035B2C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A1BFE3-259F-46D8-AA76-CBBDD7E783B4}" type="datetimeFigureOut">
              <a:rPr lang="en-US" smtClean="0"/>
              <a:t>3/27/2026</a:t>
            </a:fld>
            <a:endParaRPr lang="en-US"/>
          </a:p>
        </p:txBody>
      </p:sp>
      <p:sp>
        <p:nvSpPr>
          <p:cNvPr id="5" name="Footer Placeholder 4">
            <a:extLst>
              <a:ext uri="{FF2B5EF4-FFF2-40B4-BE49-F238E27FC236}">
                <a16:creationId xmlns:a16="http://schemas.microsoft.com/office/drawing/2014/main" id="{465E9BE7-53C4-42EE-A5BA-94818B7E16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117395-79FD-45A0-8FB1-F80792E5EE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A18A99-4315-4907-9401-CF9283AEBC7D}" type="slidenum">
              <a:rPr lang="en-US" smtClean="0"/>
              <a:t>‹#›</a:t>
            </a:fld>
            <a:endParaRPr lang="en-US"/>
          </a:p>
        </p:txBody>
      </p:sp>
    </p:spTree>
    <p:extLst>
      <p:ext uri="{BB962C8B-B14F-4D97-AF65-F5344CB8AC3E}">
        <p14:creationId xmlns:p14="http://schemas.microsoft.com/office/powerpoint/2010/main" val="2496384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37A17D7-5C19-43B8-BE3F-3D9A7B4A47C5}"/>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p:spPr>
      </p:pic>
      <p:grpSp>
        <p:nvGrpSpPr>
          <p:cNvPr id="14" name="Group 13">
            <a:extLst>
              <a:ext uri="{FF2B5EF4-FFF2-40B4-BE49-F238E27FC236}">
                <a16:creationId xmlns:a16="http://schemas.microsoft.com/office/drawing/2014/main" id="{FF3C6D60-724B-422D-9C19-497457DAE3F0}"/>
              </a:ext>
            </a:extLst>
          </p:cNvPr>
          <p:cNvGrpSpPr/>
          <p:nvPr/>
        </p:nvGrpSpPr>
        <p:grpSpPr>
          <a:xfrm>
            <a:off x="3939073" y="1698984"/>
            <a:ext cx="4313855" cy="2761043"/>
            <a:chOff x="3939073" y="1511415"/>
            <a:chExt cx="4313855" cy="2761043"/>
          </a:xfrm>
        </p:grpSpPr>
        <p:grpSp>
          <p:nvGrpSpPr>
            <p:cNvPr id="13" name="Group 12">
              <a:extLst>
                <a:ext uri="{FF2B5EF4-FFF2-40B4-BE49-F238E27FC236}">
                  <a16:creationId xmlns:a16="http://schemas.microsoft.com/office/drawing/2014/main" id="{CD970435-830F-4CFA-A2DF-4BB83E98FA49}"/>
                </a:ext>
              </a:extLst>
            </p:cNvPr>
            <p:cNvGrpSpPr/>
            <p:nvPr/>
          </p:nvGrpSpPr>
          <p:grpSpPr>
            <a:xfrm>
              <a:off x="3939073" y="2296825"/>
              <a:ext cx="4313855" cy="1975633"/>
              <a:chOff x="3939073" y="2608994"/>
              <a:chExt cx="4313855" cy="1975633"/>
            </a:xfrm>
          </p:grpSpPr>
          <p:sp>
            <p:nvSpPr>
              <p:cNvPr id="4" name="TextBox 3">
                <a:extLst>
                  <a:ext uri="{FF2B5EF4-FFF2-40B4-BE49-F238E27FC236}">
                    <a16:creationId xmlns:a16="http://schemas.microsoft.com/office/drawing/2014/main" id="{C51B1DED-74CB-4072-A219-2D5EF1EB419D}"/>
                  </a:ext>
                </a:extLst>
              </p:cNvPr>
              <p:cNvSpPr txBox="1"/>
              <p:nvPr/>
            </p:nvSpPr>
            <p:spPr>
              <a:xfrm>
                <a:off x="3959389" y="2608994"/>
                <a:ext cx="4273222" cy="1569660"/>
              </a:xfrm>
              <a:prstGeom prst="rect">
                <a:avLst/>
              </a:prstGeom>
              <a:noFill/>
            </p:spPr>
            <p:txBody>
              <a:bodyPr wrap="square" rtlCol="0" anchor="ctr">
                <a:spAutoFit/>
              </a:bodyPr>
              <a:lstStyle/>
              <a:p>
                <a:pPr algn="ctr"/>
                <a:r>
                  <a:rPr lang="en-US" altLang="ko-KR" sz="3200" dirty="0" smtClean="0">
                    <a:latin typeface="Georgia" panose="02040502050405020303" pitchFamily="18" charset="0"/>
                    <a:cs typeface="Arial" panose="020B0604020202020204" pitchFamily="34" charset="0"/>
                  </a:rPr>
                  <a:t>General Section of the SACC Standard of Points</a:t>
                </a:r>
                <a:endParaRPr lang="ko-KR" altLang="en-US" sz="3200" dirty="0">
                  <a:latin typeface="Georgia" panose="02040502050405020303" pitchFamily="18" charset="0"/>
                  <a:cs typeface="Arial" panose="020B0604020202020204" pitchFamily="34" charset="0"/>
                </a:endParaRPr>
              </a:p>
            </p:txBody>
          </p:sp>
          <p:sp>
            <p:nvSpPr>
              <p:cNvPr id="12" name="TextBox 11">
                <a:extLst>
                  <a:ext uri="{FF2B5EF4-FFF2-40B4-BE49-F238E27FC236}">
                    <a16:creationId xmlns:a16="http://schemas.microsoft.com/office/drawing/2014/main" id="{EFDCBA5F-3077-4751-940C-B59436BFE549}"/>
                  </a:ext>
                </a:extLst>
              </p:cNvPr>
              <p:cNvSpPr txBox="1"/>
              <p:nvPr/>
            </p:nvSpPr>
            <p:spPr>
              <a:xfrm>
                <a:off x="3939073" y="3938296"/>
                <a:ext cx="4313855" cy="646331"/>
              </a:xfrm>
              <a:prstGeom prst="rect">
                <a:avLst/>
              </a:prstGeom>
              <a:noFill/>
            </p:spPr>
            <p:txBody>
              <a:bodyPr wrap="square" rtlCol="0">
                <a:spAutoFit/>
              </a:bodyPr>
              <a:lstStyle/>
              <a:p>
                <a:pPr algn="ctr"/>
                <a:r>
                  <a:rPr lang="en-US" sz="1200" dirty="0" smtClean="0">
                    <a:solidFill>
                      <a:schemeClr val="tx1">
                        <a:lumMod val="95000"/>
                        <a:lumOff val="5000"/>
                      </a:schemeClr>
                    </a:solidFill>
                    <a:latin typeface="Georgia Pro Light" panose="02040302050405020303" pitchFamily="18" charset="0"/>
                  </a:rPr>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Desirable and undesirable aspects relevant to All Breeds as pertaining to breeding and showing.</a:t>
                </a:r>
                <a:endParaRPr lang="en-US" sz="1200" dirty="0">
                  <a:solidFill>
                    <a:schemeClr val="tx1">
                      <a:lumMod val="95000"/>
                      <a:lumOff val="5000"/>
                    </a:schemeClr>
                  </a:solidFill>
                  <a:latin typeface="Candara" panose="020E0502030303020204" pitchFamily="34" charset="0"/>
                </a:endParaRPr>
              </a:p>
            </p:txBody>
          </p:sp>
        </p:grpSp>
        <p:pic>
          <p:nvPicPr>
            <p:cNvPr id="1026" name="Picture 2" descr="Flower ">
              <a:extLst>
                <a:ext uri="{FF2B5EF4-FFF2-40B4-BE49-F238E27FC236}">
                  <a16:creationId xmlns:a16="http://schemas.microsoft.com/office/drawing/2014/main" id="{FF205456-A3D6-40FF-9BB3-A6780C416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511415"/>
              <a:ext cx="609600" cy="6096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EFDCBA5F-3077-4751-940C-B59436BFE549}"/>
              </a:ext>
            </a:extLst>
          </p:cNvPr>
          <p:cNvSpPr txBox="1"/>
          <p:nvPr/>
        </p:nvSpPr>
        <p:spPr>
          <a:xfrm>
            <a:off x="3959389" y="4750443"/>
            <a:ext cx="4313855" cy="276999"/>
          </a:xfrm>
          <a:prstGeom prst="rect">
            <a:avLst/>
          </a:prstGeom>
          <a:noFill/>
        </p:spPr>
        <p:txBody>
          <a:bodyPr wrap="square" rtlCol="0">
            <a:spAutoFit/>
          </a:bodyPr>
          <a:lstStyle/>
          <a:p>
            <a:pPr algn="ctr"/>
            <a:r>
              <a:rPr lang="en-US" sz="1200" dirty="0" smtClean="0">
                <a:solidFill>
                  <a:schemeClr val="tx1">
                    <a:lumMod val="95000"/>
                    <a:lumOff val="5000"/>
                  </a:schemeClr>
                </a:solidFill>
                <a:latin typeface="Georgia Pro Light" panose="02040302050405020303" pitchFamily="18" charset="0"/>
              </a:rPr>
              <a:t>By: Santie Meyer</a:t>
            </a:r>
            <a:endParaRPr lang="en-US" sz="1200" dirty="0">
              <a:solidFill>
                <a:schemeClr val="tx1">
                  <a:lumMod val="95000"/>
                  <a:lumOff val="5000"/>
                </a:schemeClr>
              </a:solidFill>
              <a:latin typeface="Candara" panose="020E0502030303020204" pitchFamily="34" charset="0"/>
            </a:endParaRPr>
          </a:p>
        </p:txBody>
      </p:sp>
    </p:spTree>
    <p:extLst>
      <p:ext uri="{BB962C8B-B14F-4D97-AF65-F5344CB8AC3E}">
        <p14:creationId xmlns:p14="http://schemas.microsoft.com/office/powerpoint/2010/main" val="330901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37A17D7-5C19-43B8-BE3F-3D9A7B4A47C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46" y="3206529"/>
            <a:ext cx="3364881" cy="3364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302" y="223158"/>
            <a:ext cx="2785110" cy="2785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649" y="538833"/>
            <a:ext cx="3596952" cy="3596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3724" y="2919939"/>
            <a:ext cx="3596952" cy="3596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571493" y="4423606"/>
            <a:ext cx="3049013" cy="2032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C51B1DED-74CB-4072-A219-2D5EF1EB419D}"/>
              </a:ext>
            </a:extLst>
          </p:cNvPr>
          <p:cNvSpPr txBox="1"/>
          <p:nvPr/>
        </p:nvSpPr>
        <p:spPr>
          <a:xfrm>
            <a:off x="8054032" y="267407"/>
            <a:ext cx="3856335" cy="2123658"/>
          </a:xfrm>
          <a:prstGeom prst="rect">
            <a:avLst/>
          </a:prstGeom>
          <a:noFill/>
        </p:spPr>
        <p:txBody>
          <a:bodyPr wrap="square" rtlCol="0" anchor="ctr">
            <a:spAutoFit/>
          </a:bodyPr>
          <a:lstStyle/>
          <a:p>
            <a:pPr algn="ctr"/>
            <a:r>
              <a:rPr lang="en-US" altLang="ko-KR" sz="4400" b="1" dirty="0" smtClean="0">
                <a:latin typeface="Georgia" panose="02040502050405020303" pitchFamily="18" charset="0"/>
                <a:cs typeface="Arial" panose="020B0604020202020204" pitchFamily="34" charset="0"/>
              </a:rPr>
              <a:t>CORRECT NUMBER OF TOES</a:t>
            </a:r>
            <a:endParaRPr lang="ko-KR" altLang="en-US" sz="4400" b="1" dirty="0">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2595356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37A17D7-5C19-43B8-BE3F-3D9A7B4A47C5}"/>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p:spPr>
      </p:pic>
      <p:grpSp>
        <p:nvGrpSpPr>
          <p:cNvPr id="13" name="Group 12">
            <a:extLst>
              <a:ext uri="{FF2B5EF4-FFF2-40B4-BE49-F238E27FC236}">
                <a16:creationId xmlns:a16="http://schemas.microsoft.com/office/drawing/2014/main" id="{CD970435-830F-4CFA-A2DF-4BB83E98FA49}"/>
              </a:ext>
            </a:extLst>
          </p:cNvPr>
          <p:cNvGrpSpPr/>
          <p:nvPr/>
        </p:nvGrpSpPr>
        <p:grpSpPr>
          <a:xfrm>
            <a:off x="1409652" y="1803130"/>
            <a:ext cx="8739649" cy="2988185"/>
            <a:chOff x="3073350" y="1978985"/>
            <a:chExt cx="5969698" cy="2988185"/>
          </a:xfrm>
        </p:grpSpPr>
        <p:sp>
          <p:nvSpPr>
            <p:cNvPr id="4" name="TextBox 3">
              <a:extLst>
                <a:ext uri="{FF2B5EF4-FFF2-40B4-BE49-F238E27FC236}">
                  <a16:creationId xmlns:a16="http://schemas.microsoft.com/office/drawing/2014/main" id="{C51B1DED-74CB-4072-A219-2D5EF1EB419D}"/>
                </a:ext>
              </a:extLst>
            </p:cNvPr>
            <p:cNvSpPr txBox="1"/>
            <p:nvPr/>
          </p:nvSpPr>
          <p:spPr>
            <a:xfrm>
              <a:off x="3073350" y="1978985"/>
              <a:ext cx="5969698" cy="1569660"/>
            </a:xfrm>
            <a:prstGeom prst="rect">
              <a:avLst/>
            </a:prstGeom>
            <a:noFill/>
          </p:spPr>
          <p:txBody>
            <a:bodyPr wrap="square" rtlCol="0" anchor="ctr">
              <a:spAutoFit/>
            </a:bodyPr>
            <a:lstStyle/>
            <a:p>
              <a:pPr algn="ctr"/>
              <a:r>
                <a:rPr lang="en-US" altLang="ko-KR" sz="4800" b="1" dirty="0" smtClean="0">
                  <a:latin typeface="Georgia" panose="02040502050405020303" pitchFamily="18" charset="0"/>
                  <a:cs typeface="Arial" panose="020B0604020202020204" pitchFamily="34" charset="0"/>
                </a:rPr>
                <a:t>DESIRABLE FEATURES IN </a:t>
              </a:r>
              <a:br>
                <a:rPr lang="en-US" altLang="ko-KR" sz="4800" b="1" dirty="0" smtClean="0">
                  <a:latin typeface="Georgia" panose="02040502050405020303" pitchFamily="18" charset="0"/>
                  <a:cs typeface="Arial" panose="020B0604020202020204" pitchFamily="34" charset="0"/>
                </a:rPr>
              </a:br>
              <a:r>
                <a:rPr lang="en-US" altLang="ko-KR" sz="4800" b="1" dirty="0" smtClean="0">
                  <a:latin typeface="Georgia" panose="02040502050405020303" pitchFamily="18" charset="0"/>
                  <a:cs typeface="Arial" panose="020B0604020202020204" pitchFamily="34" charset="0"/>
                </a:rPr>
                <a:t>ALL BREEDS</a:t>
              </a:r>
              <a:endParaRPr lang="ko-KR" altLang="en-US" sz="4800" b="1" dirty="0">
                <a:latin typeface="Georgia" panose="02040502050405020303" pitchFamily="18" charset="0"/>
                <a:cs typeface="Arial" panose="020B0604020202020204" pitchFamily="34" charset="0"/>
              </a:endParaRPr>
            </a:p>
          </p:txBody>
        </p:sp>
        <p:sp>
          <p:nvSpPr>
            <p:cNvPr id="12" name="TextBox 11">
              <a:extLst>
                <a:ext uri="{FF2B5EF4-FFF2-40B4-BE49-F238E27FC236}">
                  <a16:creationId xmlns:a16="http://schemas.microsoft.com/office/drawing/2014/main" id="{EFDCBA5F-3077-4751-940C-B59436BFE549}"/>
                </a:ext>
              </a:extLst>
            </p:cNvPr>
            <p:cNvSpPr txBox="1"/>
            <p:nvPr/>
          </p:nvSpPr>
          <p:spPr>
            <a:xfrm>
              <a:off x="4406523" y="3797619"/>
              <a:ext cx="4313855" cy="1169551"/>
            </a:xfrm>
            <a:prstGeom prst="rect">
              <a:avLst/>
            </a:prstGeom>
            <a:noFill/>
          </p:spPr>
          <p:txBody>
            <a:bodyPr wrap="square" rtlCol="0">
              <a:spAutoFit/>
            </a:bodyPr>
            <a:lstStyle/>
            <a:p>
              <a:pPr marL="171450" indent="-171450">
                <a:buFont typeface="Arial" panose="020B0604020202020204" pitchFamily="34" charset="0"/>
                <a:buChar char="•"/>
              </a:pPr>
              <a:r>
                <a:rPr lang="en-US" sz="1400" dirty="0" smtClean="0">
                  <a:solidFill>
                    <a:schemeClr val="tx1">
                      <a:lumMod val="95000"/>
                      <a:lumOff val="5000"/>
                    </a:schemeClr>
                  </a:solidFill>
                  <a:latin typeface="Georgia Pro Light" panose="02040302050405020303" pitchFamily="18" charset="0"/>
                </a:rPr>
                <a:t>Firm chin and level bite</a:t>
              </a:r>
              <a:br>
                <a:rPr lang="en-US" sz="1400" dirty="0" smtClean="0">
                  <a:solidFill>
                    <a:schemeClr val="tx1">
                      <a:lumMod val="95000"/>
                      <a:lumOff val="5000"/>
                    </a:schemeClr>
                  </a:solidFill>
                  <a:latin typeface="Georgia Pro Light" panose="02040302050405020303" pitchFamily="18" charset="0"/>
                </a:rPr>
              </a:br>
              <a:endParaRPr lang="en-US" sz="1400" dirty="0" smtClean="0">
                <a:solidFill>
                  <a:schemeClr val="tx1">
                    <a:lumMod val="95000"/>
                    <a:lumOff val="5000"/>
                  </a:schemeClr>
                </a:solidFill>
                <a:latin typeface="Georgia Pro Light" panose="02040302050405020303" pitchFamily="18" charset="0"/>
              </a:endParaRPr>
            </a:p>
            <a:p>
              <a:pPr marL="171450" indent="-171450">
                <a:buFont typeface="Arial" panose="020B0604020202020204" pitchFamily="34" charset="0"/>
                <a:buChar char="•"/>
              </a:pPr>
              <a:r>
                <a:rPr lang="en-US" sz="1400" dirty="0" smtClean="0">
                  <a:solidFill>
                    <a:schemeClr val="tx1">
                      <a:lumMod val="95000"/>
                      <a:lumOff val="5000"/>
                    </a:schemeClr>
                  </a:solidFill>
                  <a:latin typeface="Georgia Pro Light" panose="02040302050405020303" pitchFamily="18" charset="0"/>
                </a:rPr>
                <a:t>Eyes clear and bright with evenness of </a:t>
              </a:r>
              <a:r>
                <a:rPr lang="en-US" sz="1400" dirty="0" err="1" smtClean="0">
                  <a:solidFill>
                    <a:schemeClr val="tx1">
                      <a:lumMod val="95000"/>
                      <a:lumOff val="5000"/>
                    </a:schemeClr>
                  </a:solidFill>
                  <a:latin typeface="Georgia Pro Light" panose="02040302050405020303" pitchFamily="18" charset="0"/>
                </a:rPr>
                <a:t>colour</a:t>
              </a:r>
              <a:r>
                <a:rPr lang="en-US" sz="1400" dirty="0" smtClean="0">
                  <a:solidFill>
                    <a:schemeClr val="tx1">
                      <a:lumMod val="95000"/>
                      <a:lumOff val="5000"/>
                    </a:schemeClr>
                  </a:solidFill>
                  <a:latin typeface="Georgia Pro Light" panose="02040302050405020303" pitchFamily="18" charset="0"/>
                </a:rPr>
                <a:t/>
              </a:r>
              <a:br>
                <a:rPr lang="en-US" sz="1400" dirty="0" smtClean="0">
                  <a:solidFill>
                    <a:schemeClr val="tx1">
                      <a:lumMod val="95000"/>
                      <a:lumOff val="5000"/>
                    </a:schemeClr>
                  </a:solidFill>
                  <a:latin typeface="Georgia Pro Light" panose="02040302050405020303" pitchFamily="18" charset="0"/>
                </a:rPr>
              </a:br>
              <a:endParaRPr lang="en-US" sz="1400" dirty="0" smtClean="0">
                <a:solidFill>
                  <a:schemeClr val="tx1">
                    <a:lumMod val="95000"/>
                    <a:lumOff val="5000"/>
                  </a:schemeClr>
                </a:solidFill>
                <a:latin typeface="Georgia Pro Light" panose="02040302050405020303" pitchFamily="18" charset="0"/>
              </a:endParaRPr>
            </a:p>
            <a:p>
              <a:pPr marL="171450" indent="-171450">
                <a:buFont typeface="Arial" panose="020B0604020202020204" pitchFamily="34" charset="0"/>
                <a:buChar char="•"/>
              </a:pPr>
              <a:r>
                <a:rPr lang="en-US" sz="1400" dirty="0" smtClean="0">
                  <a:solidFill>
                    <a:schemeClr val="tx1">
                      <a:lumMod val="95000"/>
                      <a:lumOff val="5000"/>
                    </a:schemeClr>
                  </a:solidFill>
                  <a:latin typeface="Georgia Pro Light" panose="02040302050405020303" pitchFamily="18" charset="0"/>
                </a:rPr>
                <a:t>Toes – 5 on each front paw, and four on each hind paw, complete with claws</a:t>
              </a:r>
              <a:endParaRPr lang="en-US" sz="1400" dirty="0">
                <a:solidFill>
                  <a:schemeClr val="tx1">
                    <a:lumMod val="95000"/>
                    <a:lumOff val="5000"/>
                  </a:schemeClr>
                </a:solidFill>
                <a:latin typeface="Candara" panose="020E0502030303020204" pitchFamily="34" charset="0"/>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943" y="4643372"/>
            <a:ext cx="9793067" cy="2667372"/>
          </a:xfrm>
          <a:prstGeom prst="rect">
            <a:avLst/>
          </a:prstGeom>
          <a:effectLst>
            <a:outerShdw blurRad="50800" dist="38100" dir="5400000" algn="t" rotWithShape="0">
              <a:prstClr val="black">
                <a:alpha val="40000"/>
              </a:prstClr>
            </a:outerShdw>
          </a:effectLst>
        </p:spPr>
      </p:pic>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3168468" y="3618677"/>
            <a:ext cx="342594" cy="342594"/>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3168468" y="4472075"/>
            <a:ext cx="342594" cy="342594"/>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3168468" y="4036161"/>
            <a:ext cx="342594" cy="342594"/>
          </a:xfrm>
          <a:prstGeom prst="rect">
            <a:avLst/>
          </a:prstGeom>
        </p:spPr>
      </p:pic>
    </p:spTree>
    <p:extLst>
      <p:ext uri="{BB962C8B-B14F-4D97-AF65-F5344CB8AC3E}">
        <p14:creationId xmlns:p14="http://schemas.microsoft.com/office/powerpoint/2010/main" val="2054227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37A17D7-5C19-43B8-BE3F-3D9A7B4A47C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rot="10800000">
            <a:off x="-2" y="0"/>
            <a:ext cx="12192001" cy="6858000"/>
          </a:xfrm>
        </p:spPr>
      </p:pic>
      <p:grpSp>
        <p:nvGrpSpPr>
          <p:cNvPr id="13" name="Group 12">
            <a:extLst>
              <a:ext uri="{FF2B5EF4-FFF2-40B4-BE49-F238E27FC236}">
                <a16:creationId xmlns:a16="http://schemas.microsoft.com/office/drawing/2014/main" id="{CD970435-830F-4CFA-A2DF-4BB83E98FA49}"/>
              </a:ext>
            </a:extLst>
          </p:cNvPr>
          <p:cNvGrpSpPr/>
          <p:nvPr/>
        </p:nvGrpSpPr>
        <p:grpSpPr>
          <a:xfrm>
            <a:off x="132265" y="505405"/>
            <a:ext cx="11379938" cy="3470692"/>
            <a:chOff x="132265" y="630005"/>
            <a:chExt cx="11379938" cy="3470692"/>
          </a:xfrm>
        </p:grpSpPr>
        <p:sp>
          <p:nvSpPr>
            <p:cNvPr id="4" name="TextBox 3">
              <a:extLst>
                <a:ext uri="{FF2B5EF4-FFF2-40B4-BE49-F238E27FC236}">
                  <a16:creationId xmlns:a16="http://schemas.microsoft.com/office/drawing/2014/main" id="{C51B1DED-74CB-4072-A219-2D5EF1EB419D}"/>
                </a:ext>
              </a:extLst>
            </p:cNvPr>
            <p:cNvSpPr txBox="1"/>
            <p:nvPr/>
          </p:nvSpPr>
          <p:spPr>
            <a:xfrm>
              <a:off x="5763964" y="630005"/>
              <a:ext cx="5748239" cy="769441"/>
            </a:xfrm>
            <a:prstGeom prst="rect">
              <a:avLst/>
            </a:prstGeom>
            <a:noFill/>
          </p:spPr>
          <p:txBody>
            <a:bodyPr wrap="square" rtlCol="0" anchor="ctr">
              <a:spAutoFit/>
            </a:bodyPr>
            <a:lstStyle/>
            <a:p>
              <a:pPr algn="ctr"/>
              <a:r>
                <a:rPr lang="en-US" altLang="ko-KR" sz="4400" b="1" dirty="0" smtClean="0">
                  <a:latin typeface="Georgia" panose="02040502050405020303" pitchFamily="18" charset="0"/>
                  <a:cs typeface="Arial" panose="020B0604020202020204" pitchFamily="34" charset="0"/>
                </a:rPr>
                <a:t>FIRM CHIN</a:t>
              </a:r>
              <a:endParaRPr lang="ko-KR" altLang="en-US" sz="4400" b="1" dirty="0">
                <a:latin typeface="Georgia" panose="02040502050405020303" pitchFamily="18" charset="0"/>
                <a:cs typeface="Arial" panose="020B0604020202020204" pitchFamily="34" charset="0"/>
              </a:endParaRPr>
            </a:p>
          </p:txBody>
        </p:sp>
        <p:sp>
          <p:nvSpPr>
            <p:cNvPr id="12" name="TextBox 11">
              <a:extLst>
                <a:ext uri="{FF2B5EF4-FFF2-40B4-BE49-F238E27FC236}">
                  <a16:creationId xmlns:a16="http://schemas.microsoft.com/office/drawing/2014/main" id="{EFDCBA5F-3077-4751-940C-B59436BFE549}"/>
                </a:ext>
              </a:extLst>
            </p:cNvPr>
            <p:cNvSpPr txBox="1"/>
            <p:nvPr/>
          </p:nvSpPr>
          <p:spPr>
            <a:xfrm>
              <a:off x="132265" y="3085034"/>
              <a:ext cx="5247341" cy="1015663"/>
            </a:xfrm>
            <a:prstGeom prst="rect">
              <a:avLst/>
            </a:prstGeom>
            <a:noFill/>
          </p:spPr>
          <p:txBody>
            <a:bodyPr wrap="square" rtlCol="0">
              <a:spAutoFit/>
            </a:bodyPr>
            <a:lstStyle/>
            <a:p>
              <a:pPr algn="just"/>
              <a:r>
                <a:rPr lang="en-US" sz="1200" dirty="0" smtClean="0">
                  <a:solidFill>
                    <a:schemeClr val="tx1">
                      <a:lumMod val="95000"/>
                      <a:lumOff val="5000"/>
                    </a:schemeClr>
                  </a:solidFill>
                  <a:latin typeface="Georgia Pro Light" panose="02040302050405020303" pitchFamily="18" charset="0"/>
                </a:rPr>
                <a:t>Cats, like other animals, do not have a chin bone like humans do. Instead, what we perceive as their chin, is the cat’s lower jaw and is dependent on how well the jawbone fits to the skull. Knowing this, it makes sense that this is an important feature. A firm chin is the ideal for all breeds and is the result of a jaw that is neither undershot or overshot. </a:t>
              </a:r>
              <a:endParaRPr lang="en-US" sz="1200" dirty="0">
                <a:solidFill>
                  <a:schemeClr val="tx1">
                    <a:lumMod val="95000"/>
                    <a:lumOff val="5000"/>
                  </a:schemeClr>
                </a:solidFill>
                <a:latin typeface="Candara" panose="020E0502030303020204" pitchFamily="34" charset="0"/>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10" y="304513"/>
            <a:ext cx="4397719" cy="24737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593" y="4146710"/>
            <a:ext cx="2026668" cy="2536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EFDCBA5F-3077-4751-940C-B59436BFE549}"/>
              </a:ext>
            </a:extLst>
          </p:cNvPr>
          <p:cNvSpPr txBox="1"/>
          <p:nvPr/>
        </p:nvSpPr>
        <p:spPr>
          <a:xfrm>
            <a:off x="5850969" y="1401283"/>
            <a:ext cx="5285954" cy="1569660"/>
          </a:xfrm>
          <a:prstGeom prst="rect">
            <a:avLst/>
          </a:prstGeom>
          <a:noFill/>
        </p:spPr>
        <p:txBody>
          <a:bodyPr wrap="square" rtlCol="0">
            <a:spAutoFit/>
          </a:bodyPr>
          <a:lstStyle/>
          <a:p>
            <a:pPr algn="ctr"/>
            <a:r>
              <a:rPr lang="en-US" sz="1200" dirty="0" smtClean="0">
                <a:solidFill>
                  <a:schemeClr val="tx1">
                    <a:lumMod val="95000"/>
                    <a:lumOff val="5000"/>
                  </a:schemeClr>
                </a:solidFill>
                <a:latin typeface="Georgia Pro Light" panose="02040302050405020303" pitchFamily="18" charset="0"/>
              </a:rPr>
              <a:t>Stripping the hair away, leaves us with a perfect view of the difference a firm chin</a:t>
            </a:r>
          </a:p>
          <a:p>
            <a:pPr algn="ctr"/>
            <a:r>
              <a:rPr lang="en-US" sz="1200" dirty="0" smtClean="0">
                <a:solidFill>
                  <a:schemeClr val="tx1">
                    <a:lumMod val="95000"/>
                    <a:lumOff val="5000"/>
                  </a:schemeClr>
                </a:solidFill>
                <a:latin typeface="Georgia Pro Light" panose="02040302050405020303" pitchFamily="18" charset="0"/>
              </a:rPr>
              <a:t>makes on the cat’s profile without interference from the fluff - both from the side and three quarters views.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Luckily we have a breed of cat that already comes in a hairless variety to model this for us! It is not hard to see why these four Sphynx were selected as world-class winners.</a:t>
            </a:r>
            <a:endParaRPr lang="en-US" sz="1200" dirty="0">
              <a:solidFill>
                <a:schemeClr val="tx1">
                  <a:lumMod val="95000"/>
                  <a:lumOff val="5000"/>
                </a:schemeClr>
              </a:solidFill>
              <a:latin typeface="Candara" panose="020E0502030303020204" pitchFamily="34" charset="0"/>
            </a:endParaRPr>
          </a:p>
        </p:txBody>
      </p:sp>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79622" y="4171783"/>
            <a:ext cx="3067202" cy="2511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6676" y="3135906"/>
            <a:ext cx="2622108" cy="3547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9794" y="3728751"/>
            <a:ext cx="3154790" cy="2954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1040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37A17D7-5C19-43B8-BE3F-3D9A7B4A47C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rot="10800000">
            <a:off x="-2" y="0"/>
            <a:ext cx="12192001" cy="6858000"/>
          </a:xfrm>
        </p:spPr>
      </p:pic>
      <p:sp>
        <p:nvSpPr>
          <p:cNvPr id="4" name="TextBox 3">
            <a:extLst>
              <a:ext uri="{FF2B5EF4-FFF2-40B4-BE49-F238E27FC236}">
                <a16:creationId xmlns:a16="http://schemas.microsoft.com/office/drawing/2014/main" id="{C51B1DED-74CB-4072-A219-2D5EF1EB419D}"/>
              </a:ext>
            </a:extLst>
          </p:cNvPr>
          <p:cNvSpPr txBox="1"/>
          <p:nvPr/>
        </p:nvSpPr>
        <p:spPr>
          <a:xfrm>
            <a:off x="5318485" y="505405"/>
            <a:ext cx="5748239" cy="769441"/>
          </a:xfrm>
          <a:prstGeom prst="rect">
            <a:avLst/>
          </a:prstGeom>
          <a:noFill/>
        </p:spPr>
        <p:txBody>
          <a:bodyPr wrap="square" rtlCol="0" anchor="ctr">
            <a:spAutoFit/>
          </a:bodyPr>
          <a:lstStyle/>
          <a:p>
            <a:pPr algn="ctr"/>
            <a:r>
              <a:rPr lang="en-US" altLang="ko-KR" sz="4400" b="1" dirty="0" smtClean="0">
                <a:latin typeface="Georgia" panose="02040502050405020303" pitchFamily="18" charset="0"/>
                <a:cs typeface="Arial" panose="020B0604020202020204" pitchFamily="34" charset="0"/>
              </a:rPr>
              <a:t>WEAK CHINS</a:t>
            </a:r>
            <a:endParaRPr lang="ko-KR" altLang="en-US" sz="4400" b="1" dirty="0">
              <a:latin typeface="Georgia" panose="02040502050405020303" pitchFamily="18" charset="0"/>
              <a:cs typeface="Arial" panose="020B0604020202020204" pitchFamily="34" charset="0"/>
            </a:endParaRPr>
          </a:p>
        </p:txBody>
      </p:sp>
      <p:sp>
        <p:nvSpPr>
          <p:cNvPr id="16" name="TextBox 15">
            <a:extLst>
              <a:ext uri="{FF2B5EF4-FFF2-40B4-BE49-F238E27FC236}">
                <a16:creationId xmlns:a16="http://schemas.microsoft.com/office/drawing/2014/main" id="{EFDCBA5F-3077-4751-940C-B59436BFE549}"/>
              </a:ext>
            </a:extLst>
          </p:cNvPr>
          <p:cNvSpPr txBox="1"/>
          <p:nvPr/>
        </p:nvSpPr>
        <p:spPr>
          <a:xfrm>
            <a:off x="4520400" y="1353933"/>
            <a:ext cx="5928658" cy="1200329"/>
          </a:xfrm>
          <a:prstGeom prst="rect">
            <a:avLst/>
          </a:prstGeom>
          <a:noFill/>
        </p:spPr>
        <p:txBody>
          <a:bodyPr wrap="square" rtlCol="0">
            <a:spAutoFit/>
          </a:bodyPr>
          <a:lstStyle/>
          <a:p>
            <a:pPr algn="ctr"/>
            <a:r>
              <a:rPr lang="en-US" sz="1200" dirty="0" smtClean="0">
                <a:solidFill>
                  <a:schemeClr val="tx1">
                    <a:lumMod val="95000"/>
                    <a:lumOff val="5000"/>
                  </a:schemeClr>
                </a:solidFill>
                <a:latin typeface="Georgia Pro Light" panose="02040302050405020303" pitchFamily="18" charset="0"/>
              </a:rPr>
              <a:t>In the same breed, the chin is now seen falling away to various degrees in the following images, which makes the appearance change drastically even while most of the other features stay unchanged.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Although the hairlessness makes for a great example to show this trait, the same is true in every other breed and thus makes this our first desired feature.</a:t>
            </a:r>
            <a:endParaRPr lang="en-US" sz="1200" dirty="0">
              <a:solidFill>
                <a:schemeClr val="tx1">
                  <a:lumMod val="95000"/>
                  <a:lumOff val="5000"/>
                </a:schemeClr>
              </a:solidFill>
              <a:latin typeface="Candara" panose="020E050203030302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63" y="1099441"/>
            <a:ext cx="3622714" cy="5434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47535" y="2914409"/>
            <a:ext cx="3238184" cy="3615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5804" y="3058218"/>
            <a:ext cx="3065575" cy="3475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0774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37A17D7-5C19-43B8-BE3F-3D9A7B4A47C5}"/>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tretch>
            <a:fillRect/>
          </a:stretch>
        </p:blipFill>
        <p:spPr>
          <a:xfrm>
            <a:off x="0" y="0"/>
            <a:ext cx="12239812" cy="6858000"/>
          </a:xfrm>
        </p:spPr>
      </p:pic>
      <p:grpSp>
        <p:nvGrpSpPr>
          <p:cNvPr id="13" name="Group 12">
            <a:extLst>
              <a:ext uri="{FF2B5EF4-FFF2-40B4-BE49-F238E27FC236}">
                <a16:creationId xmlns:a16="http://schemas.microsoft.com/office/drawing/2014/main" id="{CD970435-830F-4CFA-A2DF-4BB83E98FA49}"/>
              </a:ext>
            </a:extLst>
          </p:cNvPr>
          <p:cNvGrpSpPr/>
          <p:nvPr/>
        </p:nvGrpSpPr>
        <p:grpSpPr>
          <a:xfrm>
            <a:off x="5389099" y="660789"/>
            <a:ext cx="6921308" cy="2182932"/>
            <a:chOff x="5389099" y="785389"/>
            <a:chExt cx="6921308" cy="2182932"/>
          </a:xfrm>
        </p:grpSpPr>
        <p:sp>
          <p:nvSpPr>
            <p:cNvPr id="4" name="TextBox 3">
              <a:extLst>
                <a:ext uri="{FF2B5EF4-FFF2-40B4-BE49-F238E27FC236}">
                  <a16:creationId xmlns:a16="http://schemas.microsoft.com/office/drawing/2014/main" id="{C51B1DED-74CB-4072-A219-2D5EF1EB419D}"/>
                </a:ext>
              </a:extLst>
            </p:cNvPr>
            <p:cNvSpPr txBox="1"/>
            <p:nvPr/>
          </p:nvSpPr>
          <p:spPr>
            <a:xfrm>
              <a:off x="6562168" y="785389"/>
              <a:ext cx="5748239" cy="769441"/>
            </a:xfrm>
            <a:prstGeom prst="rect">
              <a:avLst/>
            </a:prstGeom>
            <a:noFill/>
          </p:spPr>
          <p:txBody>
            <a:bodyPr wrap="square" rtlCol="0" anchor="ctr">
              <a:spAutoFit/>
            </a:bodyPr>
            <a:lstStyle/>
            <a:p>
              <a:pPr algn="ctr"/>
              <a:r>
                <a:rPr lang="en-US" altLang="ko-KR" sz="4400" b="1" dirty="0" smtClean="0">
                  <a:latin typeface="Georgia" panose="02040502050405020303" pitchFamily="18" charset="0"/>
                  <a:cs typeface="Arial" panose="020B0604020202020204" pitchFamily="34" charset="0"/>
                </a:rPr>
                <a:t>LEVEL BITE</a:t>
              </a:r>
              <a:endParaRPr lang="ko-KR" altLang="en-US" sz="4400" b="1" dirty="0">
                <a:latin typeface="Georgia" panose="02040502050405020303" pitchFamily="18" charset="0"/>
                <a:cs typeface="Arial" panose="020B0604020202020204" pitchFamily="34" charset="0"/>
              </a:endParaRPr>
            </a:p>
          </p:txBody>
        </p:sp>
        <p:sp>
          <p:nvSpPr>
            <p:cNvPr id="12" name="TextBox 11">
              <a:extLst>
                <a:ext uri="{FF2B5EF4-FFF2-40B4-BE49-F238E27FC236}">
                  <a16:creationId xmlns:a16="http://schemas.microsoft.com/office/drawing/2014/main" id="{EFDCBA5F-3077-4751-940C-B59436BFE549}"/>
                </a:ext>
              </a:extLst>
            </p:cNvPr>
            <p:cNvSpPr txBox="1"/>
            <p:nvPr/>
          </p:nvSpPr>
          <p:spPr>
            <a:xfrm>
              <a:off x="5389099" y="1952658"/>
              <a:ext cx="4313855" cy="1015663"/>
            </a:xfrm>
            <a:prstGeom prst="rect">
              <a:avLst/>
            </a:prstGeom>
            <a:noFill/>
          </p:spPr>
          <p:txBody>
            <a:bodyPr wrap="square" rtlCol="0">
              <a:spAutoFit/>
            </a:bodyPr>
            <a:lstStyle/>
            <a:p>
              <a:r>
                <a:rPr lang="en-US" sz="1200" dirty="0" smtClean="0">
                  <a:solidFill>
                    <a:schemeClr val="tx1">
                      <a:lumMod val="95000"/>
                      <a:lumOff val="5000"/>
                    </a:schemeClr>
                  </a:solidFill>
                  <a:latin typeface="Georgia Pro Light" panose="02040302050405020303" pitchFamily="18" charset="0"/>
                </a:rPr>
                <a:t>A Level Bite means the upper and lower teeth line up well.</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This is the ideal position that we would like to see.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Any deviation from this position, may result in issues with</a:t>
              </a:r>
            </a:p>
            <a:p>
              <a:r>
                <a:rPr lang="en-US" sz="1200" dirty="0" smtClean="0">
                  <a:solidFill>
                    <a:schemeClr val="tx1">
                      <a:lumMod val="95000"/>
                      <a:lumOff val="5000"/>
                    </a:schemeClr>
                  </a:solidFill>
                  <a:latin typeface="Georgia Pro Light" panose="02040302050405020303" pitchFamily="18" charset="0"/>
                </a:rPr>
                <a:t>grooming and eating and is unwanted – especially in breeding cats who will pass on these traits to their offspring.</a:t>
              </a:r>
              <a:endParaRPr lang="en-US" sz="1200" dirty="0">
                <a:solidFill>
                  <a:schemeClr val="tx1">
                    <a:lumMod val="95000"/>
                    <a:lumOff val="5000"/>
                  </a:schemeClr>
                </a:solidFill>
                <a:latin typeface="Candara" panose="020E0502030303020204" pitchFamily="34" charset="0"/>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03" y="461286"/>
            <a:ext cx="4678992" cy="31208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543" y="4248868"/>
            <a:ext cx="2193236" cy="2349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EFDCBA5F-3077-4751-940C-B59436BFE549}"/>
              </a:ext>
            </a:extLst>
          </p:cNvPr>
          <p:cNvSpPr txBox="1"/>
          <p:nvPr/>
        </p:nvSpPr>
        <p:spPr>
          <a:xfrm>
            <a:off x="4305451" y="4454320"/>
            <a:ext cx="1072272" cy="1938992"/>
          </a:xfrm>
          <a:prstGeom prst="rect">
            <a:avLst/>
          </a:prstGeom>
          <a:noFill/>
        </p:spPr>
        <p:txBody>
          <a:bodyPr wrap="square" rtlCol="0">
            <a:spAutoFit/>
          </a:bodyPr>
          <a:lstStyle/>
          <a:p>
            <a:pPr algn="ctr"/>
            <a:r>
              <a:rPr lang="en-US" sz="1200" dirty="0" smtClean="0">
                <a:solidFill>
                  <a:schemeClr val="tx1">
                    <a:lumMod val="95000"/>
                    <a:lumOff val="5000"/>
                  </a:schemeClr>
                </a:solidFill>
                <a:latin typeface="Georgia Pro Light" panose="02040302050405020303" pitchFamily="18" charset="0"/>
              </a:rPr>
              <a:t>Undershot - this is the result of the lower jaw being positioned too far forward in the skull and is not ideal.</a:t>
            </a:r>
            <a:endParaRPr lang="en-US" sz="1200" dirty="0">
              <a:solidFill>
                <a:schemeClr val="tx1">
                  <a:lumMod val="95000"/>
                  <a:lumOff val="5000"/>
                </a:schemeClr>
              </a:solidFill>
              <a:latin typeface="Candara" panose="020E050203030302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3056" y="3225551"/>
            <a:ext cx="1847850" cy="2466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EFDCBA5F-3077-4751-940C-B59436BFE549}"/>
              </a:ext>
            </a:extLst>
          </p:cNvPr>
          <p:cNvSpPr txBox="1"/>
          <p:nvPr/>
        </p:nvSpPr>
        <p:spPr>
          <a:xfrm>
            <a:off x="6255253" y="5840653"/>
            <a:ext cx="2303457" cy="830997"/>
          </a:xfrm>
          <a:prstGeom prst="rect">
            <a:avLst/>
          </a:prstGeom>
          <a:noFill/>
        </p:spPr>
        <p:txBody>
          <a:bodyPr wrap="square" rtlCol="0">
            <a:spAutoFit/>
          </a:bodyPr>
          <a:lstStyle/>
          <a:p>
            <a:pPr algn="ctr"/>
            <a:r>
              <a:rPr lang="en-US" sz="1200" dirty="0" smtClean="0">
                <a:solidFill>
                  <a:schemeClr val="tx1">
                    <a:lumMod val="95000"/>
                    <a:lumOff val="5000"/>
                  </a:schemeClr>
                </a:solidFill>
                <a:latin typeface="Georgia Pro Light" panose="02040302050405020303" pitchFamily="18" charset="0"/>
              </a:rPr>
              <a:t>Overshot - this is the result of the lower jaw being positioned too far backwards in the skull and is also not the ideal.</a:t>
            </a:r>
            <a:endParaRPr lang="en-US" sz="1200" dirty="0">
              <a:solidFill>
                <a:schemeClr val="tx1">
                  <a:lumMod val="95000"/>
                  <a:lumOff val="5000"/>
                </a:schemeClr>
              </a:solidFill>
              <a:latin typeface="Candara" panose="020E0502030303020204" pitchFamily="34" charset="0"/>
            </a:endParaRPr>
          </a:p>
        </p:txBody>
      </p:sp>
    </p:spTree>
    <p:extLst>
      <p:ext uri="{BB962C8B-B14F-4D97-AF65-F5344CB8AC3E}">
        <p14:creationId xmlns:p14="http://schemas.microsoft.com/office/powerpoint/2010/main" val="3679730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37A17D7-5C19-43B8-BE3F-3D9A7B4A47C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13" name="Group 12">
            <a:extLst>
              <a:ext uri="{FF2B5EF4-FFF2-40B4-BE49-F238E27FC236}">
                <a16:creationId xmlns:a16="http://schemas.microsoft.com/office/drawing/2014/main" id="{CD970435-830F-4CFA-A2DF-4BB83E98FA49}"/>
              </a:ext>
            </a:extLst>
          </p:cNvPr>
          <p:cNvGrpSpPr/>
          <p:nvPr/>
        </p:nvGrpSpPr>
        <p:grpSpPr>
          <a:xfrm>
            <a:off x="6119906" y="224231"/>
            <a:ext cx="5748239" cy="4510728"/>
            <a:chOff x="6119906" y="348831"/>
            <a:chExt cx="5748239" cy="4510728"/>
          </a:xfrm>
        </p:grpSpPr>
        <p:sp>
          <p:nvSpPr>
            <p:cNvPr id="4" name="TextBox 3">
              <a:extLst>
                <a:ext uri="{FF2B5EF4-FFF2-40B4-BE49-F238E27FC236}">
                  <a16:creationId xmlns:a16="http://schemas.microsoft.com/office/drawing/2014/main" id="{C51B1DED-74CB-4072-A219-2D5EF1EB419D}"/>
                </a:ext>
              </a:extLst>
            </p:cNvPr>
            <p:cNvSpPr txBox="1"/>
            <p:nvPr/>
          </p:nvSpPr>
          <p:spPr>
            <a:xfrm>
              <a:off x="6119906" y="348831"/>
              <a:ext cx="5748239" cy="2800767"/>
            </a:xfrm>
            <a:prstGeom prst="rect">
              <a:avLst/>
            </a:prstGeom>
            <a:noFill/>
          </p:spPr>
          <p:txBody>
            <a:bodyPr wrap="square" rtlCol="0" anchor="ctr">
              <a:spAutoFit/>
            </a:bodyPr>
            <a:lstStyle/>
            <a:p>
              <a:pPr algn="ctr"/>
              <a:r>
                <a:rPr lang="en-US" altLang="ko-KR" sz="4400" b="1" dirty="0" smtClean="0">
                  <a:latin typeface="Georgia" panose="02040502050405020303" pitchFamily="18" charset="0"/>
                  <a:cs typeface="Arial" panose="020B0604020202020204" pitchFamily="34" charset="0"/>
                </a:rPr>
                <a:t>EYES CLEAR AND BRIGHT WITH EVENNESS OF COLOUR</a:t>
              </a:r>
              <a:endParaRPr lang="ko-KR" altLang="en-US" sz="4400" b="1" dirty="0">
                <a:latin typeface="Georgia" panose="02040502050405020303" pitchFamily="18" charset="0"/>
                <a:cs typeface="Arial" panose="020B0604020202020204" pitchFamily="34" charset="0"/>
              </a:endParaRPr>
            </a:p>
          </p:txBody>
        </p:sp>
        <p:sp>
          <p:nvSpPr>
            <p:cNvPr id="12" name="TextBox 11">
              <a:extLst>
                <a:ext uri="{FF2B5EF4-FFF2-40B4-BE49-F238E27FC236}">
                  <a16:creationId xmlns:a16="http://schemas.microsoft.com/office/drawing/2014/main" id="{EFDCBA5F-3077-4751-940C-B59436BFE549}"/>
                </a:ext>
              </a:extLst>
            </p:cNvPr>
            <p:cNvSpPr txBox="1"/>
            <p:nvPr/>
          </p:nvSpPr>
          <p:spPr>
            <a:xfrm>
              <a:off x="8394668" y="3105233"/>
              <a:ext cx="3017528" cy="1754326"/>
            </a:xfrm>
            <a:prstGeom prst="rect">
              <a:avLst/>
            </a:prstGeom>
            <a:noFill/>
          </p:spPr>
          <p:txBody>
            <a:bodyPr wrap="square" rtlCol="0">
              <a:spAutoFit/>
            </a:bodyPr>
            <a:lstStyle/>
            <a:p>
              <a:r>
                <a:rPr lang="en-US" sz="1200" dirty="0" smtClean="0">
                  <a:solidFill>
                    <a:schemeClr val="tx1">
                      <a:lumMod val="95000"/>
                      <a:lumOff val="5000"/>
                    </a:schemeClr>
                  </a:solidFill>
                  <a:latin typeface="Georgia Pro Light" panose="02040302050405020303" pitchFamily="18" charset="0"/>
                </a:rPr>
                <a:t>A cat’s eyes are a clear indication of their overall health and wellbeing.</a:t>
              </a:r>
            </a:p>
            <a:p>
              <a:endParaRPr lang="en-US" sz="1200" dirty="0">
                <a:solidFill>
                  <a:schemeClr val="tx1">
                    <a:lumMod val="95000"/>
                    <a:lumOff val="5000"/>
                  </a:schemeClr>
                </a:solidFill>
                <a:latin typeface="Georgia Pro Light" panose="02040302050405020303" pitchFamily="18" charset="0"/>
              </a:endParaRPr>
            </a:p>
            <a:p>
              <a:r>
                <a:rPr lang="en-US" sz="1200" dirty="0" smtClean="0">
                  <a:solidFill>
                    <a:schemeClr val="tx1">
                      <a:lumMod val="95000"/>
                      <a:lumOff val="5000"/>
                    </a:schemeClr>
                  </a:solidFill>
                  <a:latin typeface="Georgia Pro Light" panose="02040302050405020303" pitchFamily="18" charset="0"/>
                </a:rPr>
                <a:t>Regardless of their </a:t>
              </a:r>
              <a:r>
                <a:rPr lang="en-US" sz="1200" dirty="0" err="1" smtClean="0">
                  <a:solidFill>
                    <a:schemeClr val="tx1">
                      <a:lumMod val="95000"/>
                      <a:lumOff val="5000"/>
                    </a:schemeClr>
                  </a:solidFill>
                  <a:latin typeface="Georgia Pro Light" panose="02040302050405020303" pitchFamily="18" charset="0"/>
                </a:rPr>
                <a:t>colour</a:t>
              </a:r>
              <a:r>
                <a:rPr lang="en-US" sz="1200" dirty="0" smtClean="0">
                  <a:solidFill>
                    <a:schemeClr val="tx1">
                      <a:lumMod val="95000"/>
                      <a:lumOff val="5000"/>
                    </a:schemeClr>
                  </a:solidFill>
                  <a:latin typeface="Georgia Pro Light" panose="02040302050405020303" pitchFamily="18" charset="0"/>
                </a:rPr>
                <a:t>, a cat’s eyes should be clear and bright like little shimmering gemstones.</a:t>
              </a:r>
            </a:p>
            <a:p>
              <a:r>
                <a:rPr lang="en-US" sz="1200" dirty="0" smtClean="0">
                  <a:solidFill>
                    <a:schemeClr val="tx1">
                      <a:lumMod val="95000"/>
                      <a:lumOff val="5000"/>
                    </a:schemeClr>
                  </a:solidFill>
                  <a:latin typeface="Georgia Pro Light" panose="02040302050405020303" pitchFamily="18" charset="0"/>
                </a:rPr>
                <a:t>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The eye </a:t>
              </a:r>
              <a:r>
                <a:rPr lang="en-US" sz="1200" dirty="0" err="1" smtClean="0">
                  <a:solidFill>
                    <a:schemeClr val="tx1">
                      <a:lumMod val="95000"/>
                      <a:lumOff val="5000"/>
                    </a:schemeClr>
                  </a:solidFill>
                  <a:latin typeface="Georgia Pro Light" panose="02040302050405020303" pitchFamily="18" charset="0"/>
                </a:rPr>
                <a:t>colour</a:t>
              </a:r>
              <a:r>
                <a:rPr lang="en-US" sz="1200" dirty="0" smtClean="0">
                  <a:solidFill>
                    <a:schemeClr val="tx1">
                      <a:lumMod val="95000"/>
                      <a:lumOff val="5000"/>
                    </a:schemeClr>
                  </a:solidFill>
                  <a:latin typeface="Georgia Pro Light" panose="02040302050405020303" pitchFamily="18" charset="0"/>
                </a:rPr>
                <a:t> should be even all  throughout the eye.</a:t>
              </a:r>
              <a:endParaRPr lang="en-US" sz="1200" dirty="0">
                <a:solidFill>
                  <a:schemeClr val="tx1">
                    <a:lumMod val="95000"/>
                    <a:lumOff val="5000"/>
                  </a:schemeClr>
                </a:solidFill>
                <a:latin typeface="Candara" panose="020E0502030303020204" pitchFamily="34" charset="0"/>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02" y="3697958"/>
            <a:ext cx="3622749" cy="27170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68" y="753037"/>
            <a:ext cx="3622749" cy="26236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93876" y="3697958"/>
            <a:ext cx="3739323" cy="27170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2923" y="4855201"/>
            <a:ext cx="2344615" cy="1776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520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37A17D7-5C19-43B8-BE3F-3D9A7B4A47C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rot="10800000">
            <a:off x="-1" y="-1"/>
            <a:ext cx="12192000" cy="6857997"/>
          </a:xfrm>
        </p:spPr>
      </p:pic>
      <p:grpSp>
        <p:nvGrpSpPr>
          <p:cNvPr id="13" name="Group 12">
            <a:extLst>
              <a:ext uri="{FF2B5EF4-FFF2-40B4-BE49-F238E27FC236}">
                <a16:creationId xmlns:a16="http://schemas.microsoft.com/office/drawing/2014/main" id="{CD970435-830F-4CFA-A2DF-4BB83E98FA49}"/>
              </a:ext>
            </a:extLst>
          </p:cNvPr>
          <p:cNvGrpSpPr/>
          <p:nvPr/>
        </p:nvGrpSpPr>
        <p:grpSpPr>
          <a:xfrm>
            <a:off x="6493081" y="360666"/>
            <a:ext cx="5748239" cy="4450371"/>
            <a:chOff x="6493081" y="485266"/>
            <a:chExt cx="5748239" cy="4450371"/>
          </a:xfrm>
        </p:grpSpPr>
        <p:sp>
          <p:nvSpPr>
            <p:cNvPr id="4" name="TextBox 3">
              <a:extLst>
                <a:ext uri="{FF2B5EF4-FFF2-40B4-BE49-F238E27FC236}">
                  <a16:creationId xmlns:a16="http://schemas.microsoft.com/office/drawing/2014/main" id="{C51B1DED-74CB-4072-A219-2D5EF1EB419D}"/>
                </a:ext>
              </a:extLst>
            </p:cNvPr>
            <p:cNvSpPr txBox="1"/>
            <p:nvPr/>
          </p:nvSpPr>
          <p:spPr>
            <a:xfrm>
              <a:off x="6493081" y="485266"/>
              <a:ext cx="5748239" cy="769441"/>
            </a:xfrm>
            <a:prstGeom prst="rect">
              <a:avLst/>
            </a:prstGeom>
            <a:noFill/>
          </p:spPr>
          <p:txBody>
            <a:bodyPr wrap="square" rtlCol="0" anchor="ctr">
              <a:spAutoFit/>
            </a:bodyPr>
            <a:lstStyle/>
            <a:p>
              <a:pPr algn="ctr"/>
              <a:r>
                <a:rPr lang="en-US" altLang="ko-KR" sz="4400" b="1" dirty="0" smtClean="0">
                  <a:latin typeface="Georgia" panose="02040502050405020303" pitchFamily="18" charset="0"/>
                  <a:cs typeface="Arial" panose="020B0604020202020204" pitchFamily="34" charset="0"/>
                </a:rPr>
                <a:t>EYES ISSUES</a:t>
              </a:r>
              <a:endParaRPr lang="ko-KR" altLang="en-US" sz="4400" b="1" dirty="0">
                <a:latin typeface="Georgia" panose="02040502050405020303" pitchFamily="18" charset="0"/>
                <a:cs typeface="Arial" panose="020B0604020202020204" pitchFamily="34" charset="0"/>
              </a:endParaRPr>
            </a:p>
          </p:txBody>
        </p:sp>
        <p:sp>
          <p:nvSpPr>
            <p:cNvPr id="12" name="TextBox 11">
              <a:extLst>
                <a:ext uri="{FF2B5EF4-FFF2-40B4-BE49-F238E27FC236}">
                  <a16:creationId xmlns:a16="http://schemas.microsoft.com/office/drawing/2014/main" id="{EFDCBA5F-3077-4751-940C-B59436BFE549}"/>
                </a:ext>
              </a:extLst>
            </p:cNvPr>
            <p:cNvSpPr txBox="1"/>
            <p:nvPr/>
          </p:nvSpPr>
          <p:spPr>
            <a:xfrm>
              <a:off x="7789985" y="3735308"/>
              <a:ext cx="3630936" cy="1200329"/>
            </a:xfrm>
            <a:prstGeom prst="rect">
              <a:avLst/>
            </a:prstGeom>
            <a:noFill/>
          </p:spPr>
          <p:txBody>
            <a:bodyPr wrap="square" rtlCol="0">
              <a:spAutoFit/>
            </a:bodyPr>
            <a:lstStyle/>
            <a:p>
              <a:pPr algn="just"/>
              <a:r>
                <a:rPr lang="en-US" sz="1200" dirty="0" smtClean="0">
                  <a:solidFill>
                    <a:schemeClr val="tx1">
                      <a:lumMod val="95000"/>
                      <a:lumOff val="5000"/>
                    </a:schemeClr>
                  </a:solidFill>
                  <a:latin typeface="Georgia Pro Light" panose="02040302050405020303" pitchFamily="18" charset="0"/>
                </a:rPr>
                <a:t>Numerous cat eye issues exist, ranging in severity from mild to very serious and commonly include scratches, Ulcers, Glaucoma, </a:t>
              </a:r>
              <a:r>
                <a:rPr lang="en-US" sz="1200" dirty="0" err="1" smtClean="0">
                  <a:solidFill>
                    <a:schemeClr val="tx1">
                      <a:lumMod val="95000"/>
                      <a:lumOff val="5000"/>
                    </a:schemeClr>
                  </a:solidFill>
                  <a:latin typeface="Georgia Pro Light" panose="02040302050405020303" pitchFamily="18" charset="0"/>
                </a:rPr>
                <a:t>Symblepharon</a:t>
              </a:r>
              <a:r>
                <a:rPr lang="en-US" sz="1200" dirty="0" smtClean="0">
                  <a:solidFill>
                    <a:schemeClr val="tx1">
                      <a:lumMod val="95000"/>
                      <a:lumOff val="5000"/>
                    </a:schemeClr>
                  </a:solidFill>
                  <a:latin typeface="Georgia Pro Light" panose="02040302050405020303" pitchFamily="18" charset="0"/>
                </a:rPr>
                <a:t> and Corneal </a:t>
              </a:r>
              <a:r>
                <a:rPr lang="en-US" sz="1200" dirty="0" err="1" smtClean="0">
                  <a:solidFill>
                    <a:schemeClr val="tx1">
                      <a:lumMod val="95000"/>
                      <a:lumOff val="5000"/>
                    </a:schemeClr>
                  </a:solidFill>
                  <a:latin typeface="Georgia Pro Light" panose="02040302050405020303" pitchFamily="18" charset="0"/>
                </a:rPr>
                <a:t>Sequestrums</a:t>
              </a:r>
              <a:r>
                <a:rPr lang="en-US" sz="1200" dirty="0" smtClean="0">
                  <a:solidFill>
                    <a:schemeClr val="tx1">
                      <a:lumMod val="95000"/>
                      <a:lumOff val="5000"/>
                    </a:schemeClr>
                  </a:solidFill>
                  <a:latin typeface="Georgia Pro Light" panose="02040302050405020303" pitchFamily="18" charset="0"/>
                </a:rPr>
                <a:t>. </a:t>
              </a:r>
            </a:p>
            <a:p>
              <a:pPr algn="just"/>
              <a:endParaRPr lang="en-US" sz="1200" dirty="0">
                <a:solidFill>
                  <a:schemeClr val="tx1">
                    <a:lumMod val="95000"/>
                    <a:lumOff val="5000"/>
                  </a:schemeClr>
                </a:solidFill>
                <a:latin typeface="Georgia Pro Light" panose="02040302050405020303" pitchFamily="18" charset="0"/>
              </a:endParaRPr>
            </a:p>
            <a:p>
              <a:pPr algn="just"/>
              <a:r>
                <a:rPr lang="en-US" sz="1200" dirty="0" smtClean="0">
                  <a:solidFill>
                    <a:schemeClr val="tx1">
                      <a:lumMod val="95000"/>
                      <a:lumOff val="5000"/>
                    </a:schemeClr>
                  </a:solidFill>
                  <a:latin typeface="Georgia Pro Light" panose="02040302050405020303" pitchFamily="18" charset="0"/>
                </a:rPr>
                <a:t>None of these are ideal to see in show cats.</a:t>
              </a:r>
              <a:endParaRPr lang="en-US" sz="1200" dirty="0">
                <a:solidFill>
                  <a:schemeClr val="tx1">
                    <a:lumMod val="95000"/>
                    <a:lumOff val="5000"/>
                  </a:schemeClr>
                </a:solidFill>
                <a:latin typeface="Candara" panose="020E0502030303020204" pitchFamily="34" charset="0"/>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68" y="3697958"/>
            <a:ext cx="3150216" cy="27170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2019" y="631319"/>
            <a:ext cx="1501380" cy="26236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6552" y="3697958"/>
            <a:ext cx="2717062" cy="27170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381" y="552184"/>
            <a:ext cx="4054191" cy="27027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6541" y="1572509"/>
            <a:ext cx="2529170" cy="16830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4965" y="5096289"/>
            <a:ext cx="2396373" cy="15126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19188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37A17D7-5C19-43B8-BE3F-3D9A7B4A47C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12239812" cy="6858000"/>
          </a:xfrm>
        </p:spPr>
      </p:pic>
      <p:grpSp>
        <p:nvGrpSpPr>
          <p:cNvPr id="13" name="Group 12">
            <a:extLst>
              <a:ext uri="{FF2B5EF4-FFF2-40B4-BE49-F238E27FC236}">
                <a16:creationId xmlns:a16="http://schemas.microsoft.com/office/drawing/2014/main" id="{CD970435-830F-4CFA-A2DF-4BB83E98FA49}"/>
              </a:ext>
            </a:extLst>
          </p:cNvPr>
          <p:cNvGrpSpPr/>
          <p:nvPr/>
        </p:nvGrpSpPr>
        <p:grpSpPr>
          <a:xfrm>
            <a:off x="6218167" y="356788"/>
            <a:ext cx="5748239" cy="3591638"/>
            <a:chOff x="6218167" y="481388"/>
            <a:chExt cx="5748239" cy="3591638"/>
          </a:xfrm>
        </p:grpSpPr>
        <p:sp>
          <p:nvSpPr>
            <p:cNvPr id="4" name="TextBox 3">
              <a:extLst>
                <a:ext uri="{FF2B5EF4-FFF2-40B4-BE49-F238E27FC236}">
                  <a16:creationId xmlns:a16="http://schemas.microsoft.com/office/drawing/2014/main" id="{C51B1DED-74CB-4072-A219-2D5EF1EB419D}"/>
                </a:ext>
              </a:extLst>
            </p:cNvPr>
            <p:cNvSpPr txBox="1"/>
            <p:nvPr/>
          </p:nvSpPr>
          <p:spPr>
            <a:xfrm>
              <a:off x="6218167" y="481388"/>
              <a:ext cx="5748239" cy="1446550"/>
            </a:xfrm>
            <a:prstGeom prst="rect">
              <a:avLst/>
            </a:prstGeom>
            <a:noFill/>
          </p:spPr>
          <p:txBody>
            <a:bodyPr wrap="square" rtlCol="0" anchor="ctr">
              <a:spAutoFit/>
            </a:bodyPr>
            <a:lstStyle/>
            <a:p>
              <a:pPr algn="ctr"/>
              <a:r>
                <a:rPr lang="en-US" altLang="ko-KR" sz="4400" b="1" dirty="0" smtClean="0">
                  <a:latin typeface="Georgia" panose="02040502050405020303" pitchFamily="18" charset="0"/>
                  <a:cs typeface="Arial" panose="020B0604020202020204" pitchFamily="34" charset="0"/>
                </a:rPr>
                <a:t>TOES COMPLETE WITH CLAWS</a:t>
              </a:r>
              <a:endParaRPr lang="ko-KR" altLang="en-US" sz="4400" b="1" dirty="0">
                <a:latin typeface="Georgia" panose="02040502050405020303" pitchFamily="18" charset="0"/>
                <a:cs typeface="Arial" panose="020B0604020202020204" pitchFamily="34" charset="0"/>
              </a:endParaRPr>
            </a:p>
          </p:txBody>
        </p:sp>
        <p:sp>
          <p:nvSpPr>
            <p:cNvPr id="12" name="TextBox 11">
              <a:extLst>
                <a:ext uri="{FF2B5EF4-FFF2-40B4-BE49-F238E27FC236}">
                  <a16:creationId xmlns:a16="http://schemas.microsoft.com/office/drawing/2014/main" id="{EFDCBA5F-3077-4751-940C-B59436BFE549}"/>
                </a:ext>
              </a:extLst>
            </p:cNvPr>
            <p:cNvSpPr txBox="1"/>
            <p:nvPr/>
          </p:nvSpPr>
          <p:spPr>
            <a:xfrm>
              <a:off x="7042154" y="1949368"/>
              <a:ext cx="3898772" cy="2123658"/>
            </a:xfrm>
            <a:prstGeom prst="rect">
              <a:avLst/>
            </a:prstGeom>
            <a:noFill/>
          </p:spPr>
          <p:txBody>
            <a:bodyPr wrap="square" rtlCol="0">
              <a:spAutoFit/>
            </a:bodyPr>
            <a:lstStyle/>
            <a:p>
              <a:r>
                <a:rPr lang="en-US" sz="1200" dirty="0" smtClean="0">
                  <a:solidFill>
                    <a:schemeClr val="tx1">
                      <a:lumMod val="95000"/>
                      <a:lumOff val="5000"/>
                    </a:schemeClr>
                  </a:solidFill>
                  <a:latin typeface="Georgia Pro Light" panose="02040302050405020303" pitchFamily="18" charset="0"/>
                </a:rPr>
                <a:t>Once more I reach for the magnificent Sphynx to show the amazing structure of the cat paw in all its glory without all of that hair getting in the way!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Cats should have five toes on each front paw, this includes the dew claw, as well as four toes on each hind paw. </a:t>
              </a:r>
              <a:r>
                <a:rPr lang="en-US" sz="1200" dirty="0" smtClean="0">
                  <a:solidFill>
                    <a:schemeClr val="tx1">
                      <a:lumMod val="95000"/>
                      <a:lumOff val="5000"/>
                    </a:schemeClr>
                  </a:solidFill>
                  <a:latin typeface="Georgia Pro Light" panose="02040302050405020303" pitchFamily="18" charset="0"/>
                </a:rPr>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These </a:t>
              </a:r>
              <a:r>
                <a:rPr lang="en-US" sz="1200" dirty="0" smtClean="0">
                  <a:solidFill>
                    <a:schemeClr val="tx1">
                      <a:lumMod val="95000"/>
                      <a:lumOff val="5000"/>
                    </a:schemeClr>
                  </a:solidFill>
                  <a:latin typeface="Georgia Pro Light" panose="02040302050405020303" pitchFamily="18" charset="0"/>
                </a:rPr>
                <a:t>toes should each have a claw, which hopefully is neatly trimmed on show day. </a:t>
              </a:r>
              <a:r>
                <a:rPr lang="en-US" sz="1200" dirty="0" smtClean="0">
                  <a:solidFill>
                    <a:schemeClr val="tx1">
                      <a:lumMod val="95000"/>
                      <a:lumOff val="5000"/>
                    </a:schemeClr>
                  </a:solidFill>
                  <a:latin typeface="Georgia Pro Light" panose="02040302050405020303" pitchFamily="18" charset="0"/>
                </a:rPr>
                <a:t>Declawing is not allowed and these cats will be disqualified.</a:t>
              </a:r>
              <a:endParaRPr lang="en-US" sz="1200" dirty="0">
                <a:solidFill>
                  <a:schemeClr val="tx1">
                    <a:lumMod val="95000"/>
                    <a:lumOff val="5000"/>
                  </a:schemeClr>
                </a:solidFill>
                <a:latin typeface="Candara" panose="020E0502030303020204" pitchFamily="34" charset="0"/>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69" y="136794"/>
            <a:ext cx="5337901" cy="4902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512" y="4135723"/>
            <a:ext cx="4628990" cy="24802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850" y="3297360"/>
            <a:ext cx="2530303" cy="3161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17137" y="5432124"/>
            <a:ext cx="1210114" cy="1263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523" y="5269852"/>
            <a:ext cx="2140587" cy="1425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1305152" y="4915664"/>
            <a:ext cx="2249921"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smtClean="0">
                <a:ln/>
                <a:solidFill>
                  <a:schemeClr val="accent1">
                    <a:lumMod val="50000"/>
                  </a:schemeClr>
                </a:solidFill>
                <a:effectLst>
                  <a:outerShdw blurRad="50800" dist="38100" dir="2700000" algn="tl" rotWithShape="0">
                    <a:prstClr val="black">
                      <a:alpha val="40000"/>
                    </a:prstClr>
                  </a:outerShdw>
                </a:effectLst>
                <a:latin typeface="Bodoni MT Black" panose="02070A03080606020203" pitchFamily="18" charset="0"/>
              </a:rPr>
              <a:t>CLAWS</a:t>
            </a:r>
            <a:endParaRPr lang="en-US" sz="4000" b="1" cap="none" spc="0" dirty="0">
              <a:ln/>
              <a:solidFill>
                <a:schemeClr val="accent1">
                  <a:lumMod val="50000"/>
                </a:schemeClr>
              </a:solidFill>
              <a:effectLst>
                <a:outerShdw blurRad="50800" dist="38100" dir="2700000" algn="tl" rotWithShape="0">
                  <a:prstClr val="black">
                    <a:alpha val="40000"/>
                  </a:prstClr>
                </a:outerShdw>
              </a:effectLst>
              <a:latin typeface="Bodoni MT Black" panose="02070A03080606020203" pitchFamily="18" charset="0"/>
            </a:endParaRPr>
          </a:p>
        </p:txBody>
      </p:sp>
      <p:pic>
        <p:nvPicPr>
          <p:cNvPr id="6" name="Picture 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597380" y="5923959"/>
            <a:ext cx="901238" cy="901238"/>
          </a:xfrm>
          <a:prstGeom prst="rect">
            <a:avLst/>
          </a:prstGeom>
        </p:spPr>
      </p:pic>
      <p:pic>
        <p:nvPicPr>
          <p:cNvPr id="9" name="Picture 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1923" y="5107335"/>
            <a:ext cx="835424" cy="816624"/>
          </a:xfrm>
          <a:prstGeom prst="rect">
            <a:avLst/>
          </a:prstGeom>
        </p:spPr>
      </p:pic>
    </p:spTree>
    <p:extLst>
      <p:ext uri="{BB962C8B-B14F-4D97-AF65-F5344CB8AC3E}">
        <p14:creationId xmlns:p14="http://schemas.microsoft.com/office/powerpoint/2010/main" val="1386140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37A17D7-5C19-43B8-BE3F-3D9A7B4A47C5}"/>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p:spPr>
      </p:pic>
      <p:grpSp>
        <p:nvGrpSpPr>
          <p:cNvPr id="13" name="Group 12">
            <a:extLst>
              <a:ext uri="{FF2B5EF4-FFF2-40B4-BE49-F238E27FC236}">
                <a16:creationId xmlns:a16="http://schemas.microsoft.com/office/drawing/2014/main" id="{CD970435-830F-4CFA-A2DF-4BB83E98FA49}"/>
              </a:ext>
            </a:extLst>
          </p:cNvPr>
          <p:cNvGrpSpPr/>
          <p:nvPr/>
        </p:nvGrpSpPr>
        <p:grpSpPr>
          <a:xfrm>
            <a:off x="6066120" y="695342"/>
            <a:ext cx="5900286" cy="5123835"/>
            <a:chOff x="6066120" y="819942"/>
            <a:chExt cx="5900286" cy="5123835"/>
          </a:xfrm>
        </p:grpSpPr>
        <p:sp>
          <p:nvSpPr>
            <p:cNvPr id="4" name="TextBox 3">
              <a:extLst>
                <a:ext uri="{FF2B5EF4-FFF2-40B4-BE49-F238E27FC236}">
                  <a16:creationId xmlns:a16="http://schemas.microsoft.com/office/drawing/2014/main" id="{C51B1DED-74CB-4072-A219-2D5EF1EB419D}"/>
                </a:ext>
              </a:extLst>
            </p:cNvPr>
            <p:cNvSpPr txBox="1"/>
            <p:nvPr/>
          </p:nvSpPr>
          <p:spPr>
            <a:xfrm>
              <a:off x="6218167" y="819942"/>
              <a:ext cx="5748239" cy="769441"/>
            </a:xfrm>
            <a:prstGeom prst="rect">
              <a:avLst/>
            </a:prstGeom>
            <a:noFill/>
          </p:spPr>
          <p:txBody>
            <a:bodyPr wrap="square" rtlCol="0" anchor="ctr">
              <a:spAutoFit/>
            </a:bodyPr>
            <a:lstStyle/>
            <a:p>
              <a:pPr algn="ctr"/>
              <a:r>
                <a:rPr lang="en-US" altLang="ko-KR" sz="4400" b="1" dirty="0" smtClean="0">
                  <a:latin typeface="Georgia" panose="02040502050405020303" pitchFamily="18" charset="0"/>
                  <a:cs typeface="Arial" panose="020B0604020202020204" pitchFamily="34" charset="0"/>
                </a:rPr>
                <a:t>POLYDACTYLY</a:t>
              </a:r>
              <a:endParaRPr lang="ko-KR" altLang="en-US" sz="4400" b="1" dirty="0">
                <a:latin typeface="Georgia" panose="02040502050405020303" pitchFamily="18" charset="0"/>
                <a:cs typeface="Arial" panose="020B0604020202020204" pitchFamily="34" charset="0"/>
              </a:endParaRPr>
            </a:p>
          </p:txBody>
        </p:sp>
        <p:sp>
          <p:nvSpPr>
            <p:cNvPr id="12" name="TextBox 11">
              <a:extLst>
                <a:ext uri="{FF2B5EF4-FFF2-40B4-BE49-F238E27FC236}">
                  <a16:creationId xmlns:a16="http://schemas.microsoft.com/office/drawing/2014/main" id="{EFDCBA5F-3077-4751-940C-B59436BFE549}"/>
                </a:ext>
              </a:extLst>
            </p:cNvPr>
            <p:cNvSpPr txBox="1"/>
            <p:nvPr/>
          </p:nvSpPr>
          <p:spPr>
            <a:xfrm>
              <a:off x="6066120" y="2342791"/>
              <a:ext cx="3794944" cy="3600986"/>
            </a:xfrm>
            <a:prstGeom prst="rect">
              <a:avLst/>
            </a:prstGeom>
            <a:noFill/>
          </p:spPr>
          <p:txBody>
            <a:bodyPr wrap="square" rtlCol="0">
              <a:spAutoFit/>
            </a:bodyPr>
            <a:lstStyle/>
            <a:p>
              <a:r>
                <a:rPr lang="en-US" sz="1200" dirty="0" smtClean="0">
                  <a:solidFill>
                    <a:schemeClr val="tx1">
                      <a:lumMod val="95000"/>
                      <a:lumOff val="5000"/>
                    </a:schemeClr>
                  </a:solidFill>
                  <a:latin typeface="Georgia Pro Light" panose="02040302050405020303" pitchFamily="18" charset="0"/>
                </a:rPr>
                <a:t>Cats should have five toes on each front paw and four toes on each rear paw. However, some cats are born with more than the allotted number!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This is called Polydactyly and is a congenital condition caused by a mutation during fetal </a:t>
              </a:r>
              <a:r>
                <a:rPr lang="en-US" sz="1200" dirty="0" smtClean="0">
                  <a:solidFill>
                    <a:schemeClr val="tx1">
                      <a:lumMod val="95000"/>
                      <a:lumOff val="5000"/>
                    </a:schemeClr>
                  </a:solidFill>
                  <a:latin typeface="Georgia Pro Light" panose="02040302050405020303" pitchFamily="18" charset="0"/>
                </a:rPr>
                <a:t>development that sometimes happens in cats. </a:t>
              </a:r>
              <a:r>
                <a:rPr lang="en-US" sz="1200" dirty="0" smtClean="0">
                  <a:solidFill>
                    <a:schemeClr val="tx1">
                      <a:lumMod val="95000"/>
                      <a:lumOff val="5000"/>
                    </a:schemeClr>
                  </a:solidFill>
                  <a:latin typeface="Georgia Pro Light" panose="02040302050405020303" pitchFamily="18" charset="0"/>
                </a:rPr>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Polydactyl paws have </a:t>
              </a:r>
              <a:r>
                <a:rPr lang="en-US" sz="1200" dirty="0" smtClean="0">
                  <a:solidFill>
                    <a:schemeClr val="tx1">
                      <a:lumMod val="95000"/>
                      <a:lumOff val="5000"/>
                    </a:schemeClr>
                  </a:solidFill>
                  <a:latin typeface="Georgia Pro Light" panose="02040302050405020303" pitchFamily="18" charset="0"/>
                </a:rPr>
                <a:t>too many toes, and </a:t>
              </a:r>
              <a:r>
                <a:rPr lang="en-US" sz="1200" dirty="0" smtClean="0">
                  <a:solidFill>
                    <a:schemeClr val="tx1">
                      <a:lumMod val="95000"/>
                      <a:lumOff val="5000"/>
                    </a:schemeClr>
                  </a:solidFill>
                  <a:latin typeface="Georgia Pro Light" panose="02040302050405020303" pitchFamily="18" charset="0"/>
                </a:rPr>
                <a:t>is thus not </a:t>
              </a:r>
              <a:r>
                <a:rPr lang="en-US" sz="1200" dirty="0" smtClean="0">
                  <a:solidFill>
                    <a:schemeClr val="tx1">
                      <a:lumMod val="95000"/>
                      <a:lumOff val="5000"/>
                    </a:schemeClr>
                  </a:solidFill>
                  <a:latin typeface="Georgia Pro Light" panose="02040302050405020303" pitchFamily="18" charset="0"/>
                </a:rPr>
                <a:t>desirable in show </a:t>
              </a:r>
              <a:r>
                <a:rPr lang="en-US" sz="1200" dirty="0" smtClean="0">
                  <a:solidFill>
                    <a:schemeClr val="tx1">
                      <a:lumMod val="95000"/>
                      <a:lumOff val="5000"/>
                    </a:schemeClr>
                  </a:solidFill>
                  <a:latin typeface="Georgia Pro Light" panose="02040302050405020303" pitchFamily="18" charset="0"/>
                </a:rPr>
                <a:t>cats. </a:t>
              </a:r>
              <a:r>
                <a:rPr lang="en-US" sz="1200" dirty="0">
                  <a:solidFill>
                    <a:schemeClr val="tx1">
                      <a:lumMod val="95000"/>
                      <a:lumOff val="5000"/>
                    </a:schemeClr>
                  </a:solidFill>
                  <a:latin typeface="Georgia Pro Light" panose="02040302050405020303" pitchFamily="18" charset="0"/>
                </a:rPr>
                <a:t>S</a:t>
              </a:r>
              <a:r>
                <a:rPr lang="en-US" sz="1200" dirty="0" smtClean="0">
                  <a:solidFill>
                    <a:schemeClr val="tx1">
                      <a:lumMod val="95000"/>
                      <a:lumOff val="5000"/>
                    </a:schemeClr>
                  </a:solidFill>
                  <a:latin typeface="Georgia Pro Light" panose="02040302050405020303" pitchFamily="18" charset="0"/>
                </a:rPr>
                <a:t>ince </a:t>
              </a:r>
              <a:r>
                <a:rPr lang="en-US" sz="1200" dirty="0" smtClean="0">
                  <a:solidFill>
                    <a:schemeClr val="tx1">
                      <a:lumMod val="95000"/>
                      <a:lumOff val="5000"/>
                    </a:schemeClr>
                  </a:solidFill>
                  <a:latin typeface="Georgia Pro Light" panose="02040302050405020303" pitchFamily="18" charset="0"/>
                </a:rPr>
                <a:t>Polydactyly is passed along through inheritance, this is especially undesirable in breeding cats.</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
              </a:r>
              <a:br>
                <a:rPr lang="en-US" sz="1200" dirty="0" smtClean="0">
                  <a:solidFill>
                    <a:schemeClr val="tx1">
                      <a:lumMod val="95000"/>
                      <a:lumOff val="5000"/>
                    </a:schemeClr>
                  </a:solidFill>
                  <a:latin typeface="Georgia Pro Light" panose="02040302050405020303" pitchFamily="18" charset="0"/>
                </a:rPr>
              </a:br>
              <a:r>
                <a:rPr lang="en-US" sz="1200" dirty="0" smtClean="0">
                  <a:solidFill>
                    <a:schemeClr val="tx1">
                      <a:lumMod val="95000"/>
                      <a:lumOff val="5000"/>
                    </a:schemeClr>
                  </a:solidFill>
                  <a:latin typeface="Georgia Pro Light" panose="02040302050405020303" pitchFamily="18" charset="0"/>
                </a:rPr>
                <a:t>There does seem to be an alarming rise in breeders abroad specifically choosing cats for these traits, ignoring the cat’s comfort and wellbeing in the process. </a:t>
              </a:r>
            </a:p>
            <a:p>
              <a:endParaRPr lang="en-US" sz="1200" dirty="0">
                <a:solidFill>
                  <a:schemeClr val="tx1">
                    <a:lumMod val="95000"/>
                    <a:lumOff val="5000"/>
                  </a:schemeClr>
                </a:solidFill>
                <a:latin typeface="Georgia Pro Light" panose="02040302050405020303" pitchFamily="18" charset="0"/>
              </a:endParaRPr>
            </a:p>
            <a:p>
              <a:r>
                <a:rPr lang="en-US" sz="1200" dirty="0" smtClean="0">
                  <a:solidFill>
                    <a:schemeClr val="tx1">
                      <a:lumMod val="95000"/>
                      <a:lumOff val="5000"/>
                    </a:schemeClr>
                  </a:solidFill>
                  <a:latin typeface="Georgia Pro Light" panose="02040302050405020303" pitchFamily="18" charset="0"/>
                </a:rPr>
                <a:t>Luckily this </a:t>
              </a:r>
              <a:r>
                <a:rPr lang="en-US" sz="1200" dirty="0" smtClean="0">
                  <a:solidFill>
                    <a:schemeClr val="tx1">
                      <a:lumMod val="95000"/>
                      <a:lumOff val="5000"/>
                    </a:schemeClr>
                  </a:solidFill>
                  <a:latin typeface="Georgia Pro Light" panose="02040302050405020303" pitchFamily="18" charset="0"/>
                </a:rPr>
                <a:t>practice is not encouraged locally</a:t>
              </a:r>
              <a:r>
                <a:rPr lang="en-US" sz="1200" dirty="0" smtClean="0">
                  <a:solidFill>
                    <a:schemeClr val="tx1">
                      <a:lumMod val="95000"/>
                      <a:lumOff val="5000"/>
                    </a:schemeClr>
                  </a:solidFill>
                  <a:latin typeface="Georgia Pro Light" panose="02040302050405020303" pitchFamily="18" charset="0"/>
                </a:rPr>
                <a:t>.</a:t>
              </a:r>
              <a:endParaRPr lang="en-US" sz="1200" dirty="0">
                <a:solidFill>
                  <a:schemeClr val="tx1">
                    <a:lumMod val="95000"/>
                    <a:lumOff val="5000"/>
                  </a:schemeClr>
                </a:solidFill>
                <a:latin typeface="Candara" panose="020E0502030303020204" pitchFamily="34" charset="0"/>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362" y="3206529"/>
            <a:ext cx="4486509" cy="3364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9326" y="261572"/>
            <a:ext cx="3644298" cy="2696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1913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392</Words>
  <Application>Microsoft Office PowerPoint</Application>
  <PresentationFormat>Widescreen</PresentationFormat>
  <Paragraphs>35</Paragraphs>
  <Slides>10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맑은 고딕</vt:lpstr>
      <vt:lpstr>Arial</vt:lpstr>
      <vt:lpstr>Bodoni MT Black</vt:lpstr>
      <vt:lpstr>Calibri</vt:lpstr>
      <vt:lpstr>Calibri Light</vt:lpstr>
      <vt:lpstr>Candara</vt:lpstr>
      <vt:lpstr>Georgia</vt:lpstr>
      <vt:lpstr>Georgia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Deckzi Solutions</dc:creator>
  <cp:lastModifiedBy>Santie Meyer</cp:lastModifiedBy>
  <cp:revision>69</cp:revision>
  <dcterms:created xsi:type="dcterms:W3CDTF">2022-03-22T10:24:48Z</dcterms:created>
  <dcterms:modified xsi:type="dcterms:W3CDTF">2026-03-27T20:18:29Z</dcterms:modified>
</cp:coreProperties>
</file>